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8"/>
  </p:notesMasterIdLst>
  <p:sldIdLst>
    <p:sldId id="256" r:id="rId2"/>
    <p:sldId id="258" r:id="rId3"/>
    <p:sldId id="259" r:id="rId4"/>
    <p:sldId id="260" r:id="rId5"/>
    <p:sldId id="284" r:id="rId6"/>
    <p:sldId id="285" r:id="rId7"/>
    <p:sldId id="288" r:id="rId8"/>
    <p:sldId id="289" r:id="rId9"/>
    <p:sldId id="290" r:id="rId10"/>
    <p:sldId id="291" r:id="rId11"/>
    <p:sldId id="292" r:id="rId12"/>
    <p:sldId id="293" r:id="rId13"/>
    <p:sldId id="294" r:id="rId14"/>
    <p:sldId id="262" r:id="rId15"/>
    <p:sldId id="281" r:id="rId16"/>
    <p:sldId id="283" r:id="rId17"/>
  </p:sldIdLst>
  <p:sldSz cx="9144000" cy="5143500" type="screen16x9"/>
  <p:notesSz cx="6858000" cy="9144000"/>
  <p:embeddedFontLst>
    <p:embeddedFont>
      <p:font typeface="Catamaran Light" panose="020B0604020202020204" charset="0"/>
      <p:regular r:id="rId19"/>
      <p:bold r:id="rId20"/>
    </p:embeddedFont>
    <p:embeddedFont>
      <p:font typeface="Fira Sans Extra Condensed Medium" panose="020B0604020202020204" charset="0"/>
      <p:regular r:id="rId21"/>
      <p:bold r:id="rId22"/>
      <p:italic r:id="rId23"/>
      <p:boldItalic r:id="rId24"/>
    </p:embeddedFont>
    <p:embeddedFont>
      <p:font typeface="Livvic" panose="020B0604020202020204" charset="0"/>
      <p:regular r:id="rId25"/>
      <p:bold r:id="rId26"/>
      <p:italic r:id="rId27"/>
      <p:boldItalic r:id="rId28"/>
    </p:embeddedFont>
    <p:embeddedFont>
      <p:font typeface="Roboto"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F3C2260-5245-413D-B6A8-16CF0199CDC8}">
  <a:tblStyle styleId="{6F3C2260-5245-413D-B6A8-16CF0199CDC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935" autoAdjust="0"/>
    <p:restoredTop sz="94660"/>
  </p:normalViewPr>
  <p:slideViewPr>
    <p:cSldViewPr snapToGrid="0">
      <p:cViewPr varScale="1">
        <p:scale>
          <a:sx n="148" d="100"/>
          <a:sy n="148" d="100"/>
        </p:scale>
        <p:origin x="43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158d5a3ec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5158d5a3ec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5465e7bc0b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1">
  <p:cSld name="CUSTOM_27_1_1">
    <p:spTree>
      <p:nvGrpSpPr>
        <p:cNvPr id="1" name="Shape 31"/>
        <p:cNvGrpSpPr/>
        <p:nvPr/>
      </p:nvGrpSpPr>
      <p:grpSpPr>
        <a:xfrm>
          <a:off x="0" y="0"/>
          <a:ext cx="0" cy="0"/>
          <a:chOff x="0" y="0"/>
          <a:chExt cx="0" cy="0"/>
        </a:xfrm>
      </p:grpSpPr>
      <p:sp>
        <p:nvSpPr>
          <p:cNvPr id="32" name="Google Shape;32;p5"/>
          <p:cNvSpPr txBox="1">
            <a:spLocks noGrp="1"/>
          </p:cNvSpPr>
          <p:nvPr>
            <p:ph type="ctrTitle"/>
          </p:nvPr>
        </p:nvSpPr>
        <p:spPr>
          <a:xfrm>
            <a:off x="631875" y="842025"/>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5"/>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4" name="Google Shape;34;p5"/>
          <p:cNvSpPr txBox="1">
            <a:spLocks noGrp="1"/>
          </p:cNvSpPr>
          <p:nvPr>
            <p:ph type="ctrTitle" idx="2"/>
          </p:nvPr>
        </p:nvSpPr>
        <p:spPr>
          <a:xfrm>
            <a:off x="4213664" y="842025"/>
            <a:ext cx="26979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5"/>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6" name="Google Shape;36;p5"/>
          <p:cNvSpPr txBox="1">
            <a:spLocks noGrp="1"/>
          </p:cNvSpPr>
          <p:nvPr>
            <p:ph type="ctrTitle" idx="4"/>
          </p:nvPr>
        </p:nvSpPr>
        <p:spPr>
          <a:xfrm>
            <a:off x="631883" y="3331927"/>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 name="Google Shape;37;p5"/>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8" name="Google Shape;38;p5"/>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9" name="Google Shape;39;p5"/>
          <p:cNvSpPr txBox="1">
            <a:spLocks noGrp="1"/>
          </p:cNvSpPr>
          <p:nvPr>
            <p:ph type="ctrTitle" idx="7"/>
          </p:nvPr>
        </p:nvSpPr>
        <p:spPr>
          <a:xfrm>
            <a:off x="4213664" y="3331934"/>
            <a:ext cx="25860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5"/>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6">
  <p:cSld name="CUSTOM_11_1_2_1">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107" name="Google Shape;107;p19"/>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108"/>
        <p:cNvGrpSpPr/>
        <p:nvPr/>
      </p:nvGrpSpPr>
      <p:grpSpPr>
        <a:xfrm>
          <a:off x="0" y="0"/>
          <a:ext cx="0" cy="0"/>
          <a:chOff x="0" y="0"/>
          <a:chExt cx="0" cy="0"/>
        </a:xfrm>
      </p:grpSpPr>
      <p:sp>
        <p:nvSpPr>
          <p:cNvPr id="109" name="Google Shape;109;p20"/>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0" name="Google Shape;110;p2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65" r:id="rId6"/>
    <p:sldLayoutId id="214748366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4.xml"/><Relationship Id="rId5" Type="http://schemas.openxmlformats.org/officeDocument/2006/relationships/image" Target="../media/image7.JP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pic>
        <p:nvPicPr>
          <p:cNvPr id="123" name="Google Shape;123;p24"/>
          <p:cNvPicPr preferRelativeResize="0"/>
          <p:nvPr/>
        </p:nvPicPr>
        <p:blipFill rotWithShape="1">
          <a:blip r:embed="rId3">
            <a:alphaModFix/>
          </a:blip>
          <a:srcRect/>
          <a:stretch/>
        </p:blipFill>
        <p:spPr>
          <a:xfrm flipH="1">
            <a:off x="2214590" y="0"/>
            <a:ext cx="6929408" cy="5143500"/>
          </a:xfrm>
          <a:prstGeom prst="rect">
            <a:avLst/>
          </a:prstGeom>
          <a:noFill/>
          <a:ln>
            <a:noFill/>
          </a:ln>
        </p:spPr>
      </p:pic>
      <p:sp>
        <p:nvSpPr>
          <p:cNvPr id="124" name="Google Shape;124;p24"/>
          <p:cNvSpPr/>
          <p:nvPr/>
        </p:nvSpPr>
        <p:spPr>
          <a:xfrm rot="5400000">
            <a:off x="1428875" y="13850"/>
            <a:ext cx="3358800" cy="5026500"/>
          </a:xfrm>
          <a:prstGeom prst="rect">
            <a:avLst/>
          </a:prstGeom>
          <a:solidFill>
            <a:srgbClr val="908269">
              <a:alpha val="8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4"/>
          <p:cNvSpPr txBox="1">
            <a:spLocks noGrp="1"/>
          </p:cNvSpPr>
          <p:nvPr>
            <p:ph type="subTitle" idx="1"/>
          </p:nvPr>
        </p:nvSpPr>
        <p:spPr>
          <a:xfrm>
            <a:off x="751364" y="3314847"/>
            <a:ext cx="2402100" cy="71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dirty="0">
                <a:solidFill>
                  <a:schemeClr val="tx1">
                    <a:lumMod val="50000"/>
                  </a:schemeClr>
                </a:solidFill>
              </a:rPr>
              <a:t>Group 4</a:t>
            </a:r>
            <a:endParaRPr sz="1600" dirty="0">
              <a:solidFill>
                <a:schemeClr val="tx1">
                  <a:lumMod val="50000"/>
                </a:schemeClr>
              </a:solidFill>
            </a:endParaRPr>
          </a:p>
        </p:txBody>
      </p:sp>
      <p:sp>
        <p:nvSpPr>
          <p:cNvPr id="126" name="Google Shape;126;p24"/>
          <p:cNvSpPr txBox="1">
            <a:spLocks noGrp="1"/>
          </p:cNvSpPr>
          <p:nvPr>
            <p:ph type="ctrTitle"/>
          </p:nvPr>
        </p:nvSpPr>
        <p:spPr>
          <a:xfrm>
            <a:off x="751516" y="1845956"/>
            <a:ext cx="4592400"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solidFill>
                  <a:schemeClr val="lt1"/>
                </a:solidFill>
              </a:rPr>
              <a:t>Simple</a:t>
            </a:r>
            <a:br>
              <a:rPr lang="en-GB" dirty="0">
                <a:solidFill>
                  <a:schemeClr val="lt1"/>
                </a:solidFill>
              </a:rPr>
            </a:br>
            <a:r>
              <a:rPr lang="en-GB" dirty="0">
                <a:solidFill>
                  <a:schemeClr val="lt1"/>
                </a:solidFill>
              </a:rPr>
              <a:t>SIMD Processor. </a:t>
            </a:r>
            <a:endParaRPr dirty="0">
              <a:solidFill>
                <a:schemeClr val="lt1"/>
              </a:solidFill>
              <a:latin typeface="Livvic"/>
              <a:ea typeface="Livvic"/>
              <a:cs typeface="Livvic"/>
              <a:sym typeface="Livvic"/>
            </a:endParaRPr>
          </a:p>
        </p:txBody>
      </p:sp>
      <p:sp>
        <p:nvSpPr>
          <p:cNvPr id="127" name="Google Shape;127;p24"/>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hape 33">
            <a:extLst>
              <a:ext uri="{FF2B5EF4-FFF2-40B4-BE49-F238E27FC236}">
                <a16:creationId xmlns:a16="http://schemas.microsoft.com/office/drawing/2014/main" id="{F004AD98-7D25-0A8A-7CF1-4152747A4183}"/>
              </a:ext>
            </a:extLst>
          </p:cNvPr>
          <p:cNvSpPr txBox="1">
            <a:spLocks/>
          </p:cNvSpPr>
          <p:nvPr/>
        </p:nvSpPr>
        <p:spPr>
          <a:xfrm>
            <a:off x="872634" y="900550"/>
            <a:ext cx="4471282" cy="717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2800"/>
              <a:buFont typeface="Livvic"/>
              <a:buNone/>
              <a:defRPr sz="2800" b="1" i="0" u="none" strike="noStrike" cap="none">
                <a:solidFill>
                  <a:schemeClr val="dk1"/>
                </a:solidFill>
                <a:latin typeface="Livvic"/>
                <a:ea typeface="Livvic"/>
                <a:cs typeface="Livvic"/>
                <a:sym typeface="Livvic"/>
              </a:defRPr>
            </a:lvl9pPr>
          </a:lstStyle>
          <a:p>
            <a:pPr rtl="1"/>
            <a:r>
              <a:rPr lang="en-US" altLang="en-US" sz="2500" dirty="0">
                <a:latin typeface="Arial" panose="020B0604020202020204" pitchFamily="34" charset="0"/>
                <a:cs typeface="Arial" panose="020B0604020202020204" pitchFamily="34" charset="0"/>
              </a:rPr>
              <a:t>EEE 4232 – VLSI II Project</a:t>
            </a:r>
          </a:p>
        </p:txBody>
      </p:sp>
      <p:sp>
        <p:nvSpPr>
          <p:cNvPr id="5" name="Google Shape;163;p27">
            <a:extLst>
              <a:ext uri="{FF2B5EF4-FFF2-40B4-BE49-F238E27FC236}">
                <a16:creationId xmlns:a16="http://schemas.microsoft.com/office/drawing/2014/main" id="{2D98E4EA-E0ED-9FB4-DF91-35EE56233863}"/>
              </a:ext>
            </a:extLst>
          </p:cNvPr>
          <p:cNvSpPr/>
          <p:nvPr/>
        </p:nvSpPr>
        <p:spPr>
          <a:xfrm>
            <a:off x="5092463" y="3924650"/>
            <a:ext cx="3493499" cy="1218850"/>
          </a:xfrm>
          <a:prstGeom prst="rect">
            <a:avLst/>
          </a:prstGeom>
          <a:solidFill>
            <a:srgbClr val="002060">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hape 32">
            <a:extLst>
              <a:ext uri="{FF2B5EF4-FFF2-40B4-BE49-F238E27FC236}">
                <a16:creationId xmlns:a16="http://schemas.microsoft.com/office/drawing/2014/main" id="{E4059D0D-A3F4-EF8C-26BC-C3D1629C1BC0}"/>
              </a:ext>
            </a:extLst>
          </p:cNvPr>
          <p:cNvSpPr txBox="1">
            <a:spLocks/>
          </p:cNvSpPr>
          <p:nvPr/>
        </p:nvSpPr>
        <p:spPr>
          <a:xfrm>
            <a:off x="4587247" y="3986260"/>
            <a:ext cx="4007555" cy="100831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000000"/>
              </a:buClr>
              <a:buSzPts val="1200"/>
              <a:buFont typeface="Catamaran Light"/>
              <a:buNone/>
              <a:defRPr sz="1200" b="0" i="0" u="none" strike="noStrike" cap="none">
                <a:solidFill>
                  <a:srgbClr val="000000"/>
                </a:solidFill>
                <a:latin typeface="Catamaran Light"/>
                <a:ea typeface="Catamaran Light"/>
                <a:cs typeface="Catamaran Light"/>
                <a:sym typeface="Catamaran Light"/>
              </a:defRPr>
            </a:lvl1pPr>
            <a:lvl2pPr marL="914400" marR="0" lvl="1" indent="-304800" algn="l" rtl="0">
              <a:lnSpc>
                <a:spcPct val="100000"/>
              </a:lnSpc>
              <a:spcBef>
                <a:spcPts val="0"/>
              </a:spcBef>
              <a:spcAft>
                <a:spcPts val="0"/>
              </a:spcAft>
              <a:buClr>
                <a:srgbClr val="434343"/>
              </a:buClr>
              <a:buSzPts val="2800"/>
              <a:buFont typeface="Catamaran Light"/>
              <a:buNone/>
              <a:defRPr sz="2800" b="0" i="0" u="none" strike="noStrike" cap="none">
                <a:solidFill>
                  <a:srgbClr val="434343"/>
                </a:solidFill>
                <a:latin typeface="Catamaran Light"/>
                <a:ea typeface="Catamaran Light"/>
                <a:cs typeface="Catamaran Light"/>
                <a:sym typeface="Catamaran Light"/>
              </a:defRPr>
            </a:lvl2pPr>
            <a:lvl3pPr marL="1371600" marR="0" lvl="2" indent="-304800" algn="l" rtl="0">
              <a:lnSpc>
                <a:spcPct val="100000"/>
              </a:lnSpc>
              <a:spcBef>
                <a:spcPts val="0"/>
              </a:spcBef>
              <a:spcAft>
                <a:spcPts val="0"/>
              </a:spcAft>
              <a:buClr>
                <a:srgbClr val="434343"/>
              </a:buClr>
              <a:buSzPts val="2800"/>
              <a:buFont typeface="Catamaran Light"/>
              <a:buNone/>
              <a:defRPr sz="2800" b="0" i="0" u="none" strike="noStrike" cap="none">
                <a:solidFill>
                  <a:srgbClr val="434343"/>
                </a:solidFill>
                <a:latin typeface="Catamaran Light"/>
                <a:ea typeface="Catamaran Light"/>
                <a:cs typeface="Catamaran Light"/>
                <a:sym typeface="Catamaran Light"/>
              </a:defRPr>
            </a:lvl3pPr>
            <a:lvl4pPr marL="1828800" marR="0" lvl="3" indent="-304800" algn="l" rtl="0">
              <a:lnSpc>
                <a:spcPct val="100000"/>
              </a:lnSpc>
              <a:spcBef>
                <a:spcPts val="0"/>
              </a:spcBef>
              <a:spcAft>
                <a:spcPts val="0"/>
              </a:spcAft>
              <a:buClr>
                <a:srgbClr val="434343"/>
              </a:buClr>
              <a:buSzPts val="2800"/>
              <a:buFont typeface="Catamaran Light"/>
              <a:buNone/>
              <a:defRPr sz="2800" b="0" i="0" u="none" strike="noStrike" cap="none">
                <a:solidFill>
                  <a:srgbClr val="434343"/>
                </a:solidFill>
                <a:latin typeface="Catamaran Light"/>
                <a:ea typeface="Catamaran Light"/>
                <a:cs typeface="Catamaran Light"/>
                <a:sym typeface="Catamaran Light"/>
              </a:defRPr>
            </a:lvl4pPr>
            <a:lvl5pPr marL="2286000" marR="0" lvl="4" indent="-304800" algn="l" rtl="0">
              <a:lnSpc>
                <a:spcPct val="100000"/>
              </a:lnSpc>
              <a:spcBef>
                <a:spcPts val="0"/>
              </a:spcBef>
              <a:spcAft>
                <a:spcPts val="0"/>
              </a:spcAft>
              <a:buClr>
                <a:srgbClr val="434343"/>
              </a:buClr>
              <a:buSzPts val="2800"/>
              <a:buFont typeface="Catamaran Light"/>
              <a:buNone/>
              <a:defRPr sz="2800" b="0" i="0" u="none" strike="noStrike" cap="none">
                <a:solidFill>
                  <a:srgbClr val="434343"/>
                </a:solidFill>
                <a:latin typeface="Catamaran Light"/>
                <a:ea typeface="Catamaran Light"/>
                <a:cs typeface="Catamaran Light"/>
                <a:sym typeface="Catamaran Light"/>
              </a:defRPr>
            </a:lvl5pPr>
            <a:lvl6pPr marL="2743200" marR="0" lvl="5" indent="-304800" algn="l" rtl="0">
              <a:lnSpc>
                <a:spcPct val="100000"/>
              </a:lnSpc>
              <a:spcBef>
                <a:spcPts val="0"/>
              </a:spcBef>
              <a:spcAft>
                <a:spcPts val="0"/>
              </a:spcAft>
              <a:buClr>
                <a:srgbClr val="434343"/>
              </a:buClr>
              <a:buSzPts val="2800"/>
              <a:buFont typeface="Catamaran Light"/>
              <a:buNone/>
              <a:defRPr sz="2800" b="0" i="0" u="none" strike="noStrike" cap="none">
                <a:solidFill>
                  <a:srgbClr val="434343"/>
                </a:solidFill>
                <a:latin typeface="Catamaran Light"/>
                <a:ea typeface="Catamaran Light"/>
                <a:cs typeface="Catamaran Light"/>
                <a:sym typeface="Catamaran Light"/>
              </a:defRPr>
            </a:lvl6pPr>
            <a:lvl7pPr marL="3200400" marR="0" lvl="6" indent="-304800" algn="l" rtl="0">
              <a:lnSpc>
                <a:spcPct val="100000"/>
              </a:lnSpc>
              <a:spcBef>
                <a:spcPts val="0"/>
              </a:spcBef>
              <a:spcAft>
                <a:spcPts val="0"/>
              </a:spcAft>
              <a:buClr>
                <a:srgbClr val="434343"/>
              </a:buClr>
              <a:buSzPts val="2800"/>
              <a:buFont typeface="Catamaran Light"/>
              <a:buNone/>
              <a:defRPr sz="2800" b="0" i="0" u="none" strike="noStrike" cap="none">
                <a:solidFill>
                  <a:srgbClr val="434343"/>
                </a:solidFill>
                <a:latin typeface="Catamaran Light"/>
                <a:ea typeface="Catamaran Light"/>
                <a:cs typeface="Catamaran Light"/>
                <a:sym typeface="Catamaran Light"/>
              </a:defRPr>
            </a:lvl7pPr>
            <a:lvl8pPr marL="3657600" marR="0" lvl="7" indent="-304800" algn="l" rtl="0">
              <a:lnSpc>
                <a:spcPct val="100000"/>
              </a:lnSpc>
              <a:spcBef>
                <a:spcPts val="0"/>
              </a:spcBef>
              <a:spcAft>
                <a:spcPts val="0"/>
              </a:spcAft>
              <a:buClr>
                <a:srgbClr val="434343"/>
              </a:buClr>
              <a:buSzPts val="2800"/>
              <a:buFont typeface="Catamaran Light"/>
              <a:buNone/>
              <a:defRPr sz="2800" b="0" i="0" u="none" strike="noStrike" cap="none">
                <a:solidFill>
                  <a:srgbClr val="434343"/>
                </a:solidFill>
                <a:latin typeface="Catamaran Light"/>
                <a:ea typeface="Catamaran Light"/>
                <a:cs typeface="Catamaran Light"/>
                <a:sym typeface="Catamaran Light"/>
              </a:defRPr>
            </a:lvl8pPr>
            <a:lvl9pPr marL="4114800" marR="0" lvl="8" indent="-304800" algn="l" rtl="0">
              <a:lnSpc>
                <a:spcPct val="100000"/>
              </a:lnSpc>
              <a:spcBef>
                <a:spcPts val="0"/>
              </a:spcBef>
              <a:spcAft>
                <a:spcPts val="0"/>
              </a:spcAft>
              <a:buClr>
                <a:srgbClr val="434343"/>
              </a:buClr>
              <a:buSzPts val="2800"/>
              <a:buFont typeface="Catamaran Light"/>
              <a:buNone/>
              <a:defRPr sz="2800" b="0" i="0" u="none" strike="noStrike" cap="none">
                <a:solidFill>
                  <a:srgbClr val="434343"/>
                </a:solidFill>
                <a:latin typeface="Catamaran Light"/>
                <a:ea typeface="Catamaran Light"/>
                <a:cs typeface="Catamaran Light"/>
                <a:sym typeface="Catamaran Light"/>
              </a:defRPr>
            </a:lvl9pPr>
          </a:lstStyle>
          <a:p>
            <a:pPr algn="r" rtl="1">
              <a:spcBef>
                <a:spcPct val="0"/>
              </a:spcBef>
              <a:buClr>
                <a:srgbClr val="5B595A"/>
              </a:buClr>
              <a:buSzTx/>
            </a:pPr>
            <a:r>
              <a:rPr lang="en-US" altLang="en-US" sz="1600" dirty="0">
                <a:solidFill>
                  <a:schemeClr val="bg1"/>
                </a:solidFill>
                <a:latin typeface="Catamaran Light" panose="020B0604020202020204" charset="0"/>
                <a:cs typeface="Catamaran Light" panose="020B0604020202020204" charset="0"/>
                <a:sym typeface="Arial" panose="020B0604020202020204" pitchFamily="34" charset="0"/>
              </a:rPr>
              <a:t>Tanvir Hoque - 180205041</a:t>
            </a:r>
          </a:p>
          <a:p>
            <a:pPr algn="r" rtl="1">
              <a:spcBef>
                <a:spcPct val="0"/>
              </a:spcBef>
              <a:buClr>
                <a:srgbClr val="5B595A"/>
              </a:buClr>
              <a:buSzTx/>
            </a:pPr>
            <a:r>
              <a:rPr lang="en-US" altLang="en-US" sz="1600" dirty="0">
                <a:solidFill>
                  <a:schemeClr val="bg1"/>
                </a:solidFill>
                <a:latin typeface="Catamaran Light" panose="020B0604020202020204" charset="0"/>
                <a:cs typeface="Catamaran Light" panose="020B0604020202020204" charset="0"/>
                <a:sym typeface="Arial" panose="020B0604020202020204" pitchFamily="34" charset="0"/>
              </a:rPr>
              <a:t>Avishek Debnath - 180205014</a:t>
            </a:r>
          </a:p>
          <a:p>
            <a:pPr algn="r" rtl="1">
              <a:spcBef>
                <a:spcPct val="0"/>
              </a:spcBef>
              <a:buClr>
                <a:srgbClr val="5B595A"/>
              </a:buClr>
              <a:buSzTx/>
            </a:pPr>
            <a:r>
              <a:rPr lang="en-US" altLang="en-US" sz="1600" dirty="0" err="1">
                <a:solidFill>
                  <a:schemeClr val="bg1"/>
                </a:solidFill>
                <a:latin typeface="Catamaran Light" panose="020B0604020202020204" charset="0"/>
                <a:cs typeface="Catamaran Light" panose="020B0604020202020204" charset="0"/>
                <a:sym typeface="Arial" panose="020B0604020202020204" pitchFamily="34" charset="0"/>
              </a:rPr>
              <a:t>Akfa</a:t>
            </a:r>
            <a:r>
              <a:rPr lang="en-US" altLang="en-US" sz="1600" dirty="0">
                <a:solidFill>
                  <a:schemeClr val="bg1"/>
                </a:solidFill>
                <a:latin typeface="Catamaran Light" panose="020B0604020202020204" charset="0"/>
                <a:cs typeface="Catamaran Light" panose="020B0604020202020204" charset="0"/>
                <a:sym typeface="Arial" panose="020B0604020202020204" pitchFamily="34" charset="0"/>
              </a:rPr>
              <a:t> Sultana </a:t>
            </a:r>
            <a:r>
              <a:rPr lang="en-US" altLang="en-US" sz="1600" dirty="0" err="1">
                <a:solidFill>
                  <a:schemeClr val="bg1"/>
                </a:solidFill>
                <a:latin typeface="Catamaran Light" panose="020B0604020202020204" charset="0"/>
                <a:cs typeface="Catamaran Light" panose="020B0604020202020204" charset="0"/>
                <a:sym typeface="Arial" panose="020B0604020202020204" pitchFamily="34" charset="0"/>
              </a:rPr>
              <a:t>Mithika</a:t>
            </a:r>
            <a:r>
              <a:rPr lang="en-US" altLang="en-US" sz="1600" dirty="0">
                <a:solidFill>
                  <a:schemeClr val="bg1"/>
                </a:solidFill>
                <a:latin typeface="Catamaran Light" panose="020B0604020202020204" charset="0"/>
                <a:cs typeface="Catamaran Light" panose="020B0604020202020204" charset="0"/>
                <a:sym typeface="Arial" panose="020B0604020202020204" pitchFamily="34" charset="0"/>
              </a:rPr>
              <a:t> - 180205005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A0CC3EC-A9DE-9442-2FFF-98521F9E90C7}"/>
              </a:ext>
            </a:extLst>
          </p:cNvPr>
          <p:cNvSpPr>
            <a:spLocks noGrp="1"/>
          </p:cNvSpPr>
          <p:nvPr>
            <p:ph type="ctrTitle" idx="6"/>
          </p:nvPr>
        </p:nvSpPr>
        <p:spPr>
          <a:xfrm>
            <a:off x="420801" y="99651"/>
            <a:ext cx="3792863" cy="451234"/>
          </a:xfrm>
        </p:spPr>
        <p:txBody>
          <a:bodyPr/>
          <a:lstStyle/>
          <a:p>
            <a:r>
              <a:rPr lang="en-GB" dirty="0"/>
              <a:t>PNR</a:t>
            </a:r>
            <a:endParaRPr lang="en-US" dirty="0"/>
          </a:p>
        </p:txBody>
      </p:sp>
      <p:sp>
        <p:nvSpPr>
          <p:cNvPr id="15" name="TextBox 14">
            <a:extLst>
              <a:ext uri="{FF2B5EF4-FFF2-40B4-BE49-F238E27FC236}">
                <a16:creationId xmlns:a16="http://schemas.microsoft.com/office/drawing/2014/main" id="{21459D38-C837-46AB-88A8-CD2C2E9E7C81}"/>
              </a:ext>
            </a:extLst>
          </p:cNvPr>
          <p:cNvSpPr txBox="1"/>
          <p:nvPr/>
        </p:nvSpPr>
        <p:spPr>
          <a:xfrm>
            <a:off x="-358336" y="396996"/>
            <a:ext cx="9143999" cy="307777"/>
          </a:xfrm>
          <a:prstGeom prst="rect">
            <a:avLst/>
          </a:prstGeom>
          <a:noFill/>
        </p:spPr>
        <p:txBody>
          <a:bodyPr wrap="square" rtlCol="0">
            <a:spAutoFit/>
          </a:bodyPr>
          <a:lstStyle/>
          <a:p>
            <a:pPr algn="ctr"/>
            <a:r>
              <a:rPr lang="en-GB" b="1" dirty="0"/>
              <a:t>Post-Route Timing Optimization</a:t>
            </a:r>
            <a:endParaRPr lang="en-US" b="1" dirty="0"/>
          </a:p>
        </p:txBody>
      </p:sp>
      <p:sp>
        <p:nvSpPr>
          <p:cNvPr id="17" name="TextBox 16">
            <a:extLst>
              <a:ext uri="{FF2B5EF4-FFF2-40B4-BE49-F238E27FC236}">
                <a16:creationId xmlns:a16="http://schemas.microsoft.com/office/drawing/2014/main" id="{DB4AFFED-5C7E-47AB-990F-F1119A9A4077}"/>
              </a:ext>
            </a:extLst>
          </p:cNvPr>
          <p:cNvSpPr txBox="1"/>
          <p:nvPr/>
        </p:nvSpPr>
        <p:spPr>
          <a:xfrm>
            <a:off x="358337" y="4207894"/>
            <a:ext cx="8648583" cy="461665"/>
          </a:xfrm>
          <a:prstGeom prst="rect">
            <a:avLst/>
          </a:prstGeom>
          <a:noFill/>
        </p:spPr>
        <p:txBody>
          <a:bodyPr wrap="square" rtlCol="0">
            <a:spAutoFit/>
          </a:bodyPr>
          <a:lstStyle/>
          <a:p>
            <a:r>
              <a:rPr lang="en-GB" sz="1200" dirty="0"/>
              <a:t>Previously, we check the summary report of existing setup and DRV violation on pre-CTS stage, now we will check it for routing stage.</a:t>
            </a:r>
            <a:endParaRPr lang="en-US" sz="1200" dirty="0"/>
          </a:p>
        </p:txBody>
      </p:sp>
      <p:pic>
        <p:nvPicPr>
          <p:cNvPr id="3" name="Picture 2">
            <a:extLst>
              <a:ext uri="{FF2B5EF4-FFF2-40B4-BE49-F238E27FC236}">
                <a16:creationId xmlns:a16="http://schemas.microsoft.com/office/drawing/2014/main" id="{EF0DF2E2-69A3-4C78-824C-3DFE8B6F0621}"/>
              </a:ext>
            </a:extLst>
          </p:cNvPr>
          <p:cNvPicPr>
            <a:picLocks noChangeAspect="1"/>
          </p:cNvPicPr>
          <p:nvPr/>
        </p:nvPicPr>
        <p:blipFill>
          <a:blip r:embed="rId2"/>
          <a:stretch>
            <a:fillRect/>
          </a:stretch>
        </p:blipFill>
        <p:spPr>
          <a:xfrm>
            <a:off x="358337" y="704773"/>
            <a:ext cx="3617553" cy="3231062"/>
          </a:xfrm>
          <a:prstGeom prst="rect">
            <a:avLst/>
          </a:prstGeom>
        </p:spPr>
      </p:pic>
      <p:pic>
        <p:nvPicPr>
          <p:cNvPr id="6" name="Picture 5">
            <a:extLst>
              <a:ext uri="{FF2B5EF4-FFF2-40B4-BE49-F238E27FC236}">
                <a16:creationId xmlns:a16="http://schemas.microsoft.com/office/drawing/2014/main" id="{AE8F3C89-BDF0-4279-A716-64C8940FAD1E}"/>
              </a:ext>
            </a:extLst>
          </p:cNvPr>
          <p:cNvPicPr>
            <a:picLocks noChangeAspect="1"/>
          </p:cNvPicPr>
          <p:nvPr/>
        </p:nvPicPr>
        <p:blipFill>
          <a:blip r:embed="rId3"/>
          <a:stretch>
            <a:fillRect/>
          </a:stretch>
        </p:blipFill>
        <p:spPr>
          <a:xfrm>
            <a:off x="4966194" y="704773"/>
            <a:ext cx="3705915" cy="3231062"/>
          </a:xfrm>
          <a:prstGeom prst="rect">
            <a:avLst/>
          </a:prstGeom>
        </p:spPr>
      </p:pic>
      <p:sp>
        <p:nvSpPr>
          <p:cNvPr id="11" name="TextBox 10">
            <a:extLst>
              <a:ext uri="{FF2B5EF4-FFF2-40B4-BE49-F238E27FC236}">
                <a16:creationId xmlns:a16="http://schemas.microsoft.com/office/drawing/2014/main" id="{8F0F259A-9E40-4F4C-98CF-742BF858CAB0}"/>
              </a:ext>
            </a:extLst>
          </p:cNvPr>
          <p:cNvSpPr txBox="1"/>
          <p:nvPr/>
        </p:nvSpPr>
        <p:spPr>
          <a:xfrm>
            <a:off x="886693" y="3939078"/>
            <a:ext cx="2861078" cy="246221"/>
          </a:xfrm>
          <a:prstGeom prst="rect">
            <a:avLst/>
          </a:prstGeom>
          <a:noFill/>
        </p:spPr>
        <p:txBody>
          <a:bodyPr wrap="square" rtlCol="0">
            <a:spAutoFit/>
          </a:bodyPr>
          <a:lstStyle/>
          <a:p>
            <a:r>
              <a:rPr lang="en-GB" sz="1000" dirty="0"/>
              <a:t>Summary of existing setup and DRV violations</a:t>
            </a:r>
            <a:endParaRPr lang="en-US" sz="1000" dirty="0"/>
          </a:p>
        </p:txBody>
      </p:sp>
      <p:sp>
        <p:nvSpPr>
          <p:cNvPr id="12" name="TextBox 11">
            <a:extLst>
              <a:ext uri="{FF2B5EF4-FFF2-40B4-BE49-F238E27FC236}">
                <a16:creationId xmlns:a16="http://schemas.microsoft.com/office/drawing/2014/main" id="{65840806-B0FE-4B79-BF9A-F47BCF5577CB}"/>
              </a:ext>
            </a:extLst>
          </p:cNvPr>
          <p:cNvSpPr txBox="1"/>
          <p:nvPr/>
        </p:nvSpPr>
        <p:spPr>
          <a:xfrm>
            <a:off x="6132748" y="3935835"/>
            <a:ext cx="2124559" cy="246221"/>
          </a:xfrm>
          <a:prstGeom prst="rect">
            <a:avLst/>
          </a:prstGeom>
          <a:noFill/>
        </p:spPr>
        <p:txBody>
          <a:bodyPr wrap="square" rtlCol="0">
            <a:spAutoFit/>
          </a:bodyPr>
          <a:lstStyle/>
          <a:p>
            <a:r>
              <a:rPr lang="en-GB" sz="1000" dirty="0"/>
              <a:t>Summary of Hold violation</a:t>
            </a:r>
            <a:endParaRPr lang="en-US" sz="1000" dirty="0"/>
          </a:p>
        </p:txBody>
      </p:sp>
    </p:spTree>
    <p:extLst>
      <p:ext uri="{BB962C8B-B14F-4D97-AF65-F5344CB8AC3E}">
        <p14:creationId xmlns:p14="http://schemas.microsoft.com/office/powerpoint/2010/main" val="808769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A0CC3EC-A9DE-9442-2FFF-98521F9E90C7}"/>
              </a:ext>
            </a:extLst>
          </p:cNvPr>
          <p:cNvSpPr>
            <a:spLocks noGrp="1"/>
          </p:cNvSpPr>
          <p:nvPr>
            <p:ph type="ctrTitle" idx="6"/>
          </p:nvPr>
        </p:nvSpPr>
        <p:spPr>
          <a:xfrm>
            <a:off x="420801" y="99651"/>
            <a:ext cx="3792863" cy="451234"/>
          </a:xfrm>
        </p:spPr>
        <p:txBody>
          <a:bodyPr/>
          <a:lstStyle/>
          <a:p>
            <a:r>
              <a:rPr lang="en-GB" dirty="0"/>
              <a:t>PNR</a:t>
            </a:r>
            <a:endParaRPr lang="en-US" dirty="0"/>
          </a:p>
        </p:txBody>
      </p:sp>
      <p:sp>
        <p:nvSpPr>
          <p:cNvPr id="15" name="TextBox 14">
            <a:extLst>
              <a:ext uri="{FF2B5EF4-FFF2-40B4-BE49-F238E27FC236}">
                <a16:creationId xmlns:a16="http://schemas.microsoft.com/office/drawing/2014/main" id="{21459D38-C837-46AB-88A8-CD2C2E9E7C81}"/>
              </a:ext>
            </a:extLst>
          </p:cNvPr>
          <p:cNvSpPr txBox="1"/>
          <p:nvPr/>
        </p:nvSpPr>
        <p:spPr>
          <a:xfrm>
            <a:off x="-358336" y="396996"/>
            <a:ext cx="9143999" cy="307777"/>
          </a:xfrm>
          <a:prstGeom prst="rect">
            <a:avLst/>
          </a:prstGeom>
          <a:noFill/>
        </p:spPr>
        <p:txBody>
          <a:bodyPr wrap="square" rtlCol="0">
            <a:spAutoFit/>
          </a:bodyPr>
          <a:lstStyle/>
          <a:p>
            <a:pPr algn="ctr"/>
            <a:r>
              <a:rPr lang="en-GB" b="1" dirty="0"/>
              <a:t>Post-Route Timing Optimization</a:t>
            </a:r>
            <a:endParaRPr lang="en-US" b="1" dirty="0"/>
          </a:p>
        </p:txBody>
      </p:sp>
      <p:pic>
        <p:nvPicPr>
          <p:cNvPr id="4" name="Picture 3">
            <a:extLst>
              <a:ext uri="{FF2B5EF4-FFF2-40B4-BE49-F238E27FC236}">
                <a16:creationId xmlns:a16="http://schemas.microsoft.com/office/drawing/2014/main" id="{BBC7EC2D-43A7-4DC8-BFE1-FFAD971AAAD4}"/>
              </a:ext>
            </a:extLst>
          </p:cNvPr>
          <p:cNvPicPr>
            <a:picLocks noChangeAspect="1"/>
          </p:cNvPicPr>
          <p:nvPr/>
        </p:nvPicPr>
        <p:blipFill>
          <a:blip r:embed="rId2"/>
          <a:stretch>
            <a:fillRect/>
          </a:stretch>
        </p:blipFill>
        <p:spPr>
          <a:xfrm>
            <a:off x="527213" y="752488"/>
            <a:ext cx="3597599" cy="3186590"/>
          </a:xfrm>
          <a:prstGeom prst="rect">
            <a:avLst/>
          </a:prstGeom>
        </p:spPr>
      </p:pic>
      <p:pic>
        <p:nvPicPr>
          <p:cNvPr id="7" name="Picture 6">
            <a:extLst>
              <a:ext uri="{FF2B5EF4-FFF2-40B4-BE49-F238E27FC236}">
                <a16:creationId xmlns:a16="http://schemas.microsoft.com/office/drawing/2014/main" id="{140BDD45-CD0D-414F-B08B-D7EAC4FE8616}"/>
              </a:ext>
            </a:extLst>
          </p:cNvPr>
          <p:cNvPicPr>
            <a:picLocks noChangeAspect="1"/>
          </p:cNvPicPr>
          <p:nvPr/>
        </p:nvPicPr>
        <p:blipFill>
          <a:blip r:embed="rId3"/>
          <a:stretch>
            <a:fillRect/>
          </a:stretch>
        </p:blipFill>
        <p:spPr>
          <a:xfrm>
            <a:off x="5019190" y="749478"/>
            <a:ext cx="3514546" cy="3189600"/>
          </a:xfrm>
          <a:prstGeom prst="rect">
            <a:avLst/>
          </a:prstGeom>
        </p:spPr>
      </p:pic>
      <p:sp>
        <p:nvSpPr>
          <p:cNvPr id="10" name="TextBox 9">
            <a:extLst>
              <a:ext uri="{FF2B5EF4-FFF2-40B4-BE49-F238E27FC236}">
                <a16:creationId xmlns:a16="http://schemas.microsoft.com/office/drawing/2014/main" id="{B51431D6-AAA5-4024-BA18-336902B6B69E}"/>
              </a:ext>
            </a:extLst>
          </p:cNvPr>
          <p:cNvSpPr txBox="1"/>
          <p:nvPr/>
        </p:nvSpPr>
        <p:spPr>
          <a:xfrm>
            <a:off x="293676" y="4256656"/>
            <a:ext cx="8596695" cy="461665"/>
          </a:xfrm>
          <a:prstGeom prst="rect">
            <a:avLst/>
          </a:prstGeom>
          <a:noFill/>
        </p:spPr>
        <p:txBody>
          <a:bodyPr wrap="square" rtlCol="0">
            <a:spAutoFit/>
          </a:bodyPr>
          <a:lstStyle/>
          <a:p>
            <a:r>
              <a:rPr lang="en-GB" sz="1200" dirty="0"/>
              <a:t>We tried to clean existing setup and DRV violations in post-route stage which summary report is in fig1 and also tried to clean hold violation which summary report is in fig2.</a:t>
            </a:r>
            <a:endParaRPr lang="en-US" sz="1200" dirty="0"/>
          </a:p>
        </p:txBody>
      </p:sp>
      <p:sp>
        <p:nvSpPr>
          <p:cNvPr id="14" name="TextBox 13">
            <a:extLst>
              <a:ext uri="{FF2B5EF4-FFF2-40B4-BE49-F238E27FC236}">
                <a16:creationId xmlns:a16="http://schemas.microsoft.com/office/drawing/2014/main" id="{8992328C-534F-4888-864D-32BFF7A9E297}"/>
              </a:ext>
            </a:extLst>
          </p:cNvPr>
          <p:cNvSpPr txBox="1"/>
          <p:nvPr/>
        </p:nvSpPr>
        <p:spPr>
          <a:xfrm>
            <a:off x="2051855" y="3979657"/>
            <a:ext cx="548314" cy="246221"/>
          </a:xfrm>
          <a:prstGeom prst="rect">
            <a:avLst/>
          </a:prstGeom>
          <a:noFill/>
        </p:spPr>
        <p:txBody>
          <a:bodyPr wrap="square" rtlCol="0">
            <a:spAutoFit/>
          </a:bodyPr>
          <a:lstStyle/>
          <a:p>
            <a:r>
              <a:rPr lang="en-GB" sz="1000" dirty="0"/>
              <a:t>fig1</a:t>
            </a:r>
            <a:endParaRPr lang="en-US" sz="1000" dirty="0"/>
          </a:p>
        </p:txBody>
      </p:sp>
      <p:sp>
        <p:nvSpPr>
          <p:cNvPr id="16" name="TextBox 15">
            <a:extLst>
              <a:ext uri="{FF2B5EF4-FFF2-40B4-BE49-F238E27FC236}">
                <a16:creationId xmlns:a16="http://schemas.microsoft.com/office/drawing/2014/main" id="{83DAADB3-78AA-46B7-8700-3F2CA93910ED}"/>
              </a:ext>
            </a:extLst>
          </p:cNvPr>
          <p:cNvSpPr txBox="1"/>
          <p:nvPr/>
        </p:nvSpPr>
        <p:spPr>
          <a:xfrm>
            <a:off x="6543831" y="3979656"/>
            <a:ext cx="548314" cy="246221"/>
          </a:xfrm>
          <a:prstGeom prst="rect">
            <a:avLst/>
          </a:prstGeom>
          <a:noFill/>
        </p:spPr>
        <p:txBody>
          <a:bodyPr wrap="square" rtlCol="0">
            <a:spAutoFit/>
          </a:bodyPr>
          <a:lstStyle/>
          <a:p>
            <a:r>
              <a:rPr lang="en-GB" sz="1000" dirty="0"/>
              <a:t>fig2</a:t>
            </a:r>
            <a:endParaRPr lang="en-US" sz="1000" dirty="0"/>
          </a:p>
        </p:txBody>
      </p:sp>
    </p:spTree>
    <p:extLst>
      <p:ext uri="{BB962C8B-B14F-4D97-AF65-F5344CB8AC3E}">
        <p14:creationId xmlns:p14="http://schemas.microsoft.com/office/powerpoint/2010/main" val="24641086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A0CC3EC-A9DE-9442-2FFF-98521F9E90C7}"/>
              </a:ext>
            </a:extLst>
          </p:cNvPr>
          <p:cNvSpPr>
            <a:spLocks noGrp="1"/>
          </p:cNvSpPr>
          <p:nvPr>
            <p:ph type="ctrTitle" idx="6"/>
          </p:nvPr>
        </p:nvSpPr>
        <p:spPr>
          <a:xfrm>
            <a:off x="420801" y="99651"/>
            <a:ext cx="3792863" cy="451234"/>
          </a:xfrm>
        </p:spPr>
        <p:txBody>
          <a:bodyPr/>
          <a:lstStyle/>
          <a:p>
            <a:r>
              <a:rPr lang="en-GB" dirty="0"/>
              <a:t>PNR</a:t>
            </a:r>
            <a:endParaRPr lang="en-US" dirty="0"/>
          </a:p>
        </p:txBody>
      </p:sp>
      <p:sp>
        <p:nvSpPr>
          <p:cNvPr id="17" name="TextBox 16">
            <a:extLst>
              <a:ext uri="{FF2B5EF4-FFF2-40B4-BE49-F238E27FC236}">
                <a16:creationId xmlns:a16="http://schemas.microsoft.com/office/drawing/2014/main" id="{DB4AFFED-5C7E-47AB-990F-F1119A9A4077}"/>
              </a:ext>
            </a:extLst>
          </p:cNvPr>
          <p:cNvSpPr txBox="1"/>
          <p:nvPr/>
        </p:nvSpPr>
        <p:spPr>
          <a:xfrm>
            <a:off x="420801" y="550885"/>
            <a:ext cx="8648583" cy="461665"/>
          </a:xfrm>
          <a:prstGeom prst="rect">
            <a:avLst/>
          </a:prstGeom>
          <a:noFill/>
        </p:spPr>
        <p:txBody>
          <a:bodyPr wrap="square" rtlCol="0">
            <a:spAutoFit/>
          </a:bodyPr>
          <a:lstStyle/>
          <a:p>
            <a:r>
              <a:rPr lang="en-GB" sz="1200" dirty="0"/>
              <a:t>To fill any spaces between regular library cells, Filler cells are used. After adding filler cells and then re-route the design the final design will look like this:</a:t>
            </a:r>
            <a:endParaRPr lang="en-US" sz="1200" dirty="0"/>
          </a:p>
        </p:txBody>
      </p:sp>
      <p:pic>
        <p:nvPicPr>
          <p:cNvPr id="4" name="Picture 3">
            <a:extLst>
              <a:ext uri="{FF2B5EF4-FFF2-40B4-BE49-F238E27FC236}">
                <a16:creationId xmlns:a16="http://schemas.microsoft.com/office/drawing/2014/main" id="{66BA276E-9FB1-4A75-A45D-7E8F3F2058E4}"/>
              </a:ext>
            </a:extLst>
          </p:cNvPr>
          <p:cNvPicPr>
            <a:picLocks noChangeAspect="1"/>
          </p:cNvPicPr>
          <p:nvPr/>
        </p:nvPicPr>
        <p:blipFill>
          <a:blip r:embed="rId2"/>
          <a:stretch>
            <a:fillRect/>
          </a:stretch>
        </p:blipFill>
        <p:spPr>
          <a:xfrm>
            <a:off x="986123" y="1012550"/>
            <a:ext cx="7517937" cy="4130950"/>
          </a:xfrm>
          <a:prstGeom prst="rect">
            <a:avLst/>
          </a:prstGeom>
        </p:spPr>
      </p:pic>
    </p:spTree>
    <p:extLst>
      <p:ext uri="{BB962C8B-B14F-4D97-AF65-F5344CB8AC3E}">
        <p14:creationId xmlns:p14="http://schemas.microsoft.com/office/powerpoint/2010/main" val="3555864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A0CC3EC-A9DE-9442-2FFF-98521F9E90C7}"/>
              </a:ext>
            </a:extLst>
          </p:cNvPr>
          <p:cNvSpPr>
            <a:spLocks noGrp="1"/>
          </p:cNvSpPr>
          <p:nvPr>
            <p:ph type="ctrTitle" idx="6"/>
          </p:nvPr>
        </p:nvSpPr>
        <p:spPr>
          <a:xfrm>
            <a:off x="420801" y="220301"/>
            <a:ext cx="3792863" cy="451234"/>
          </a:xfrm>
        </p:spPr>
        <p:txBody>
          <a:bodyPr/>
          <a:lstStyle/>
          <a:p>
            <a:r>
              <a:rPr lang="en-GB" dirty="0"/>
              <a:t>Physical Verification</a:t>
            </a:r>
            <a:endParaRPr lang="en-US" dirty="0"/>
          </a:p>
        </p:txBody>
      </p:sp>
      <p:graphicFrame>
        <p:nvGraphicFramePr>
          <p:cNvPr id="2" name="Table 1">
            <a:extLst>
              <a:ext uri="{FF2B5EF4-FFF2-40B4-BE49-F238E27FC236}">
                <a16:creationId xmlns:a16="http://schemas.microsoft.com/office/drawing/2014/main" id="{F5AEF0A9-CA09-49A6-AF20-066FCEC35D40}"/>
              </a:ext>
            </a:extLst>
          </p:cNvPr>
          <p:cNvGraphicFramePr>
            <a:graphicFrameLocks noGrp="1"/>
          </p:cNvGraphicFramePr>
          <p:nvPr>
            <p:extLst>
              <p:ext uri="{D42A27DB-BD31-4B8C-83A1-F6EECF244321}">
                <p14:modId xmlns:p14="http://schemas.microsoft.com/office/powerpoint/2010/main" val="1041725744"/>
              </p:ext>
            </p:extLst>
          </p:nvPr>
        </p:nvGraphicFramePr>
        <p:xfrm>
          <a:off x="1524000" y="1035050"/>
          <a:ext cx="6096000" cy="3337560"/>
        </p:xfrm>
        <a:graphic>
          <a:graphicData uri="http://schemas.openxmlformats.org/drawingml/2006/table">
            <a:tbl>
              <a:tblPr firstRow="1" bandRow="1">
                <a:tableStyleId>{6F3C2260-5245-413D-B6A8-16CF0199CDC8}</a:tableStyleId>
              </a:tblPr>
              <a:tblGrid>
                <a:gridCol w="3048000">
                  <a:extLst>
                    <a:ext uri="{9D8B030D-6E8A-4147-A177-3AD203B41FA5}">
                      <a16:colId xmlns:a16="http://schemas.microsoft.com/office/drawing/2014/main" val="3401294743"/>
                    </a:ext>
                  </a:extLst>
                </a:gridCol>
                <a:gridCol w="3048000">
                  <a:extLst>
                    <a:ext uri="{9D8B030D-6E8A-4147-A177-3AD203B41FA5}">
                      <a16:colId xmlns:a16="http://schemas.microsoft.com/office/drawing/2014/main" val="1976397328"/>
                    </a:ext>
                  </a:extLst>
                </a:gridCol>
              </a:tblGrid>
              <a:tr h="370840">
                <a:tc>
                  <a:txBody>
                    <a:bodyPr/>
                    <a:lstStyle/>
                    <a:p>
                      <a:pPr algn="ctr"/>
                      <a:r>
                        <a:rPr lang="en-GB" dirty="0"/>
                        <a:t>Name of verification</a:t>
                      </a:r>
                      <a:endParaRPr lang="en-US" dirty="0"/>
                    </a:p>
                  </a:txBody>
                  <a:tcPr/>
                </a:tc>
                <a:tc>
                  <a:txBody>
                    <a:bodyPr/>
                    <a:lstStyle/>
                    <a:p>
                      <a:pPr algn="ctr"/>
                      <a:r>
                        <a:rPr lang="en-GB" dirty="0"/>
                        <a:t>No. of violations</a:t>
                      </a:r>
                      <a:endParaRPr lang="en-US" dirty="0"/>
                    </a:p>
                  </a:txBody>
                  <a:tcPr/>
                </a:tc>
                <a:extLst>
                  <a:ext uri="{0D108BD9-81ED-4DB2-BD59-A6C34878D82A}">
                    <a16:rowId xmlns:a16="http://schemas.microsoft.com/office/drawing/2014/main" val="3082096394"/>
                  </a:ext>
                </a:extLst>
              </a:tr>
              <a:tr h="370840">
                <a:tc>
                  <a:txBody>
                    <a:bodyPr/>
                    <a:lstStyle/>
                    <a:p>
                      <a:pPr algn="ctr"/>
                      <a:r>
                        <a:rPr lang="en-GB" dirty="0"/>
                        <a:t>DRC </a:t>
                      </a:r>
                      <a:endParaRPr lang="en-US" dirty="0"/>
                    </a:p>
                  </a:txBody>
                  <a:tcPr/>
                </a:tc>
                <a:tc>
                  <a:txBody>
                    <a:bodyPr/>
                    <a:lstStyle/>
                    <a:p>
                      <a:pPr algn="ctr"/>
                      <a:r>
                        <a:rPr lang="en-GB" dirty="0"/>
                        <a:t>5</a:t>
                      </a:r>
                      <a:endParaRPr lang="en-US" dirty="0"/>
                    </a:p>
                  </a:txBody>
                  <a:tcPr/>
                </a:tc>
                <a:extLst>
                  <a:ext uri="{0D108BD9-81ED-4DB2-BD59-A6C34878D82A}">
                    <a16:rowId xmlns:a16="http://schemas.microsoft.com/office/drawing/2014/main" val="3393493663"/>
                  </a:ext>
                </a:extLst>
              </a:tr>
              <a:tr h="370840">
                <a:tc>
                  <a:txBody>
                    <a:bodyPr/>
                    <a:lstStyle/>
                    <a:p>
                      <a:pPr algn="ctr"/>
                      <a:r>
                        <a:rPr lang="en-GB" dirty="0"/>
                        <a:t>Connectivity</a:t>
                      </a:r>
                      <a:endParaRPr lang="en-US" dirty="0"/>
                    </a:p>
                  </a:txBody>
                  <a:tcPr/>
                </a:tc>
                <a:tc>
                  <a:txBody>
                    <a:bodyPr/>
                    <a:lstStyle/>
                    <a:p>
                      <a:pPr algn="ctr"/>
                      <a:r>
                        <a:rPr lang="en-GB" dirty="0"/>
                        <a:t>0</a:t>
                      </a:r>
                      <a:endParaRPr lang="en-US" dirty="0"/>
                    </a:p>
                  </a:txBody>
                  <a:tcPr/>
                </a:tc>
                <a:extLst>
                  <a:ext uri="{0D108BD9-81ED-4DB2-BD59-A6C34878D82A}">
                    <a16:rowId xmlns:a16="http://schemas.microsoft.com/office/drawing/2014/main" val="1340250402"/>
                  </a:ext>
                </a:extLst>
              </a:tr>
              <a:tr h="370840">
                <a:tc>
                  <a:txBody>
                    <a:bodyPr/>
                    <a:lstStyle/>
                    <a:p>
                      <a:pPr algn="ctr"/>
                      <a:r>
                        <a:rPr lang="en-GB" dirty="0"/>
                        <a:t>Geometry</a:t>
                      </a:r>
                      <a:endParaRPr lang="en-US" dirty="0"/>
                    </a:p>
                  </a:txBody>
                  <a:tcPr/>
                </a:tc>
                <a:tc>
                  <a:txBody>
                    <a:bodyPr/>
                    <a:lstStyle/>
                    <a:p>
                      <a:pPr algn="ctr"/>
                      <a:r>
                        <a:rPr lang="en-GB" dirty="0"/>
                        <a:t>0</a:t>
                      </a:r>
                      <a:endParaRPr lang="en-US" dirty="0"/>
                    </a:p>
                  </a:txBody>
                  <a:tcPr/>
                </a:tc>
                <a:extLst>
                  <a:ext uri="{0D108BD9-81ED-4DB2-BD59-A6C34878D82A}">
                    <a16:rowId xmlns:a16="http://schemas.microsoft.com/office/drawing/2014/main" val="1110840911"/>
                  </a:ext>
                </a:extLst>
              </a:tr>
              <a:tr h="370840">
                <a:tc>
                  <a:txBody>
                    <a:bodyPr/>
                    <a:lstStyle/>
                    <a:p>
                      <a:pPr algn="ctr"/>
                      <a:r>
                        <a:rPr lang="en-GB" dirty="0"/>
                        <a:t>Antenna Rule Check</a:t>
                      </a:r>
                      <a:endParaRPr lang="en-US" dirty="0"/>
                    </a:p>
                  </a:txBody>
                  <a:tcPr/>
                </a:tc>
                <a:tc>
                  <a:txBody>
                    <a:bodyPr/>
                    <a:lstStyle/>
                    <a:p>
                      <a:pPr algn="ctr"/>
                      <a:r>
                        <a:rPr lang="en-GB" dirty="0"/>
                        <a:t>0</a:t>
                      </a:r>
                      <a:endParaRPr lang="en-US" dirty="0"/>
                    </a:p>
                  </a:txBody>
                  <a:tcPr/>
                </a:tc>
                <a:extLst>
                  <a:ext uri="{0D108BD9-81ED-4DB2-BD59-A6C34878D82A}">
                    <a16:rowId xmlns:a16="http://schemas.microsoft.com/office/drawing/2014/main" val="746920987"/>
                  </a:ext>
                </a:extLst>
              </a:tr>
              <a:tr h="370840">
                <a:tc>
                  <a:txBody>
                    <a:bodyPr/>
                    <a:lstStyle/>
                    <a:p>
                      <a:pPr algn="ctr"/>
                      <a:r>
                        <a:rPr lang="en-GB" dirty="0"/>
                        <a:t>PG short</a:t>
                      </a:r>
                      <a:endParaRPr lang="en-US" dirty="0"/>
                    </a:p>
                  </a:txBody>
                  <a:tcPr/>
                </a:tc>
                <a:tc>
                  <a:txBody>
                    <a:bodyPr/>
                    <a:lstStyle/>
                    <a:p>
                      <a:pPr algn="ctr"/>
                      <a:r>
                        <a:rPr lang="en-GB" dirty="0"/>
                        <a:t>0</a:t>
                      </a:r>
                      <a:endParaRPr lang="en-US" dirty="0"/>
                    </a:p>
                  </a:txBody>
                  <a:tcPr/>
                </a:tc>
                <a:extLst>
                  <a:ext uri="{0D108BD9-81ED-4DB2-BD59-A6C34878D82A}">
                    <a16:rowId xmlns:a16="http://schemas.microsoft.com/office/drawing/2014/main" val="3439811570"/>
                  </a:ext>
                </a:extLst>
              </a:tr>
              <a:tr h="370840">
                <a:tc>
                  <a:txBody>
                    <a:bodyPr/>
                    <a:lstStyle/>
                    <a:p>
                      <a:pPr algn="ctr"/>
                      <a:r>
                        <a:rPr lang="en-GB" dirty="0"/>
                        <a:t>Power Via</a:t>
                      </a:r>
                      <a:endParaRPr lang="en-US" dirty="0"/>
                    </a:p>
                  </a:txBody>
                  <a:tcPr/>
                </a:tc>
                <a:tc>
                  <a:txBody>
                    <a:bodyPr/>
                    <a:lstStyle/>
                    <a:p>
                      <a:pPr algn="ctr"/>
                      <a:r>
                        <a:rPr lang="en-GB" dirty="0"/>
                        <a:t>0</a:t>
                      </a:r>
                      <a:endParaRPr lang="en-US" dirty="0"/>
                    </a:p>
                  </a:txBody>
                  <a:tcPr/>
                </a:tc>
                <a:extLst>
                  <a:ext uri="{0D108BD9-81ED-4DB2-BD59-A6C34878D82A}">
                    <a16:rowId xmlns:a16="http://schemas.microsoft.com/office/drawing/2014/main" val="1297096490"/>
                  </a:ext>
                </a:extLst>
              </a:tr>
              <a:tr h="370840">
                <a:tc>
                  <a:txBody>
                    <a:bodyPr/>
                    <a:lstStyle/>
                    <a:p>
                      <a:pPr algn="ctr"/>
                      <a:r>
                        <a:rPr lang="en-GB" dirty="0"/>
                        <a:t>Stacked Via</a:t>
                      </a:r>
                      <a:endParaRPr lang="en-US" dirty="0"/>
                    </a:p>
                  </a:txBody>
                  <a:tcPr/>
                </a:tc>
                <a:tc>
                  <a:txBody>
                    <a:bodyPr/>
                    <a:lstStyle/>
                    <a:p>
                      <a:pPr algn="ctr"/>
                      <a:r>
                        <a:rPr lang="en-GB" dirty="0"/>
                        <a:t>0</a:t>
                      </a:r>
                      <a:endParaRPr lang="en-US" dirty="0"/>
                    </a:p>
                  </a:txBody>
                  <a:tcPr/>
                </a:tc>
                <a:extLst>
                  <a:ext uri="{0D108BD9-81ED-4DB2-BD59-A6C34878D82A}">
                    <a16:rowId xmlns:a16="http://schemas.microsoft.com/office/drawing/2014/main" val="3793017670"/>
                  </a:ext>
                </a:extLst>
              </a:tr>
              <a:tr h="370840">
                <a:tc>
                  <a:txBody>
                    <a:bodyPr/>
                    <a:lstStyle/>
                    <a:p>
                      <a:pPr algn="ctr"/>
                      <a:r>
                        <a:rPr lang="en-GB" dirty="0"/>
                        <a:t>AC Limit</a:t>
                      </a:r>
                      <a:endParaRPr lang="en-US" dirty="0"/>
                    </a:p>
                  </a:txBody>
                  <a:tcPr/>
                </a:tc>
                <a:tc>
                  <a:txBody>
                    <a:bodyPr/>
                    <a:lstStyle/>
                    <a:p>
                      <a:pPr algn="ctr"/>
                      <a:r>
                        <a:rPr lang="en-GB" dirty="0"/>
                        <a:t>0</a:t>
                      </a:r>
                      <a:endParaRPr lang="en-US" dirty="0"/>
                    </a:p>
                  </a:txBody>
                  <a:tcPr/>
                </a:tc>
                <a:extLst>
                  <a:ext uri="{0D108BD9-81ED-4DB2-BD59-A6C34878D82A}">
                    <a16:rowId xmlns:a16="http://schemas.microsoft.com/office/drawing/2014/main" val="839546153"/>
                  </a:ext>
                </a:extLst>
              </a:tr>
            </a:tbl>
          </a:graphicData>
        </a:graphic>
      </p:graphicFrame>
    </p:spTree>
    <p:extLst>
      <p:ext uri="{BB962C8B-B14F-4D97-AF65-F5344CB8AC3E}">
        <p14:creationId xmlns:p14="http://schemas.microsoft.com/office/powerpoint/2010/main" val="3140552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02"/>
        <p:cNvGrpSpPr/>
        <p:nvPr/>
      </p:nvGrpSpPr>
      <p:grpSpPr>
        <a:xfrm>
          <a:off x="0" y="0"/>
          <a:ext cx="0" cy="0"/>
          <a:chOff x="0" y="0"/>
          <a:chExt cx="0" cy="0"/>
        </a:xfrm>
      </p:grpSpPr>
      <p:sp>
        <p:nvSpPr>
          <p:cNvPr id="203" name="Google Shape;203;p30"/>
          <p:cNvSpPr/>
          <p:nvPr/>
        </p:nvSpPr>
        <p:spPr>
          <a:xfrm rot="-5400000">
            <a:off x="6697952" y="-940622"/>
            <a:ext cx="1505425" cy="338667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txBox="1">
            <a:spLocks noGrp="1"/>
          </p:cNvSpPr>
          <p:nvPr>
            <p:ph type="ctrTitle"/>
          </p:nvPr>
        </p:nvSpPr>
        <p:spPr>
          <a:xfrm>
            <a:off x="5757329" y="0"/>
            <a:ext cx="3386671" cy="150542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1"/>
                </a:solidFill>
              </a:rPr>
              <a:t>CONCLUSION &amp; FUTURE OUTCOMES</a:t>
            </a:r>
            <a:endParaRPr sz="2800" dirty="0">
              <a:solidFill>
                <a:schemeClr val="lt1"/>
              </a:solidFill>
            </a:endParaRPr>
          </a:p>
        </p:txBody>
      </p:sp>
      <p:sp>
        <p:nvSpPr>
          <p:cNvPr id="206" name="Google Shape;206;p30"/>
          <p:cNvSpPr txBox="1">
            <a:spLocks noGrp="1"/>
          </p:cNvSpPr>
          <p:nvPr>
            <p:ph type="subTitle" idx="1"/>
          </p:nvPr>
        </p:nvSpPr>
        <p:spPr>
          <a:xfrm>
            <a:off x="1070700" y="1524373"/>
            <a:ext cx="7620139" cy="38542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dirty="0"/>
              <a:t>	An SIMD processor can be fabricated through many ways. We tried to synthesis this IC by the use of cadence tools and </a:t>
            </a:r>
            <a:r>
              <a:rPr lang="en-GB" sz="1400" dirty="0" err="1"/>
              <a:t>verilog</a:t>
            </a:r>
            <a:r>
              <a:rPr lang="en-GB" sz="1400" dirty="0"/>
              <a:t> codes. Although the design was slower than a hard-wired design, the development time for an application using this IC will be significantly lower since designers can adopt a purely programming based model and need not be concerned with lower levels details such as data path design, control design, hardware patterns etc.</a:t>
            </a:r>
          </a:p>
          <a:p>
            <a:pPr marL="0" lvl="0" indent="0" algn="l" rtl="0">
              <a:spcBef>
                <a:spcPts val="0"/>
              </a:spcBef>
              <a:spcAft>
                <a:spcPts val="0"/>
              </a:spcAft>
              <a:buNone/>
            </a:pPr>
            <a:r>
              <a:rPr lang="en-GB" sz="1400" dirty="0"/>
              <a:t> </a:t>
            </a:r>
          </a:p>
          <a:p>
            <a:pPr marL="0" lvl="0" indent="0" algn="l" rtl="0">
              <a:spcBef>
                <a:spcPts val="0"/>
              </a:spcBef>
              <a:spcAft>
                <a:spcPts val="0"/>
              </a:spcAft>
              <a:buNone/>
            </a:pPr>
            <a:r>
              <a:rPr lang="en-GB" sz="1400" dirty="0"/>
              <a:t>	An SIMD processor can be applied to the RC4 key search problem and able to achieve a high level of parallelism as well as utilize the higher memory bandwidth available on the device. The SIMD approach also has benefits in that the design can be amortized over many different applications potentially resulting in a large overall savings in development effort. Finally, using this approach, there is potential to customize the instruction set of the processor as well as to add coprocessing elements to further accelerate application.</a:t>
            </a:r>
          </a:p>
        </p:txBody>
      </p:sp>
      <p:sp>
        <p:nvSpPr>
          <p:cNvPr id="207" name="Google Shape;207;p30"/>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1"/>
        <p:cNvGrpSpPr/>
        <p:nvPr/>
      </p:nvGrpSpPr>
      <p:grpSpPr>
        <a:xfrm>
          <a:off x="0" y="0"/>
          <a:ext cx="0" cy="0"/>
          <a:chOff x="0" y="0"/>
          <a:chExt cx="0" cy="0"/>
        </a:xfrm>
      </p:grpSpPr>
      <p:pic>
        <p:nvPicPr>
          <p:cNvPr id="572" name="Google Shape;572;p49"/>
          <p:cNvPicPr preferRelativeResize="0"/>
          <p:nvPr/>
        </p:nvPicPr>
        <p:blipFill>
          <a:blip r:embed="rId3">
            <a:alphaModFix/>
          </a:blip>
          <a:stretch>
            <a:fillRect/>
          </a:stretch>
        </p:blipFill>
        <p:spPr>
          <a:xfrm>
            <a:off x="3981435" y="0"/>
            <a:ext cx="5162558" cy="5143500"/>
          </a:xfrm>
          <a:prstGeom prst="rect">
            <a:avLst/>
          </a:prstGeom>
          <a:noFill/>
          <a:ln>
            <a:noFill/>
          </a:ln>
        </p:spPr>
      </p:pic>
      <p:sp>
        <p:nvSpPr>
          <p:cNvPr id="573" name="Google Shape;573;p49"/>
          <p:cNvSpPr/>
          <p:nvPr/>
        </p:nvSpPr>
        <p:spPr>
          <a:xfrm rot="5400000">
            <a:off x="1428875" y="205200"/>
            <a:ext cx="3358800" cy="50265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9"/>
          <p:cNvSpPr txBox="1">
            <a:spLocks noGrp="1"/>
          </p:cNvSpPr>
          <p:nvPr>
            <p:ph type="ctrTitle"/>
          </p:nvPr>
        </p:nvSpPr>
        <p:spPr>
          <a:xfrm>
            <a:off x="879533" y="1121545"/>
            <a:ext cx="4048763"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solidFill>
                  <a:schemeClr val="lt1"/>
                </a:solidFill>
              </a:rPr>
              <a:t>THANK YOU</a:t>
            </a:r>
            <a:endParaRPr sz="4000" dirty="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1"/>
          <p:cNvSpPr/>
          <p:nvPr/>
        </p:nvSpPr>
        <p:spPr>
          <a:xfrm>
            <a:off x="-1" y="914400"/>
            <a:ext cx="7078133" cy="42358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1"/>
          <p:cNvSpPr txBox="1">
            <a:spLocks noGrp="1"/>
          </p:cNvSpPr>
          <p:nvPr>
            <p:ph type="body" idx="1"/>
          </p:nvPr>
        </p:nvSpPr>
        <p:spPr>
          <a:xfrm>
            <a:off x="0" y="1041703"/>
            <a:ext cx="6458250" cy="3668889"/>
          </a:xfrm>
          <a:prstGeom prst="rect">
            <a:avLst/>
          </a:prstGeom>
        </p:spPr>
        <p:txBody>
          <a:bodyPr spcFirstLastPara="1" wrap="square" lIns="91425" tIns="91425" rIns="91425" bIns="91425" anchor="ctr" anchorCtr="0">
            <a:noAutofit/>
          </a:bodyPr>
          <a:lstStyle/>
          <a:p>
            <a:pPr marL="400050" lvl="0" indent="-400050" algn="l" rtl="0">
              <a:lnSpc>
                <a:spcPct val="100000"/>
              </a:lnSpc>
              <a:spcBef>
                <a:spcPts val="300"/>
              </a:spcBef>
              <a:spcAft>
                <a:spcPts val="0"/>
              </a:spcAft>
              <a:buFont typeface="+mj-lt"/>
              <a:buAutoNum type="romanUcPeriod"/>
            </a:pPr>
            <a:r>
              <a:rPr lang="en-GB" sz="1400" dirty="0">
                <a:solidFill>
                  <a:schemeClr val="bg1"/>
                </a:solidFill>
              </a:rPr>
              <a:t>Y. Fujita, S. </a:t>
            </a:r>
            <a:r>
              <a:rPr lang="en-GB" sz="1400" dirty="0" err="1">
                <a:solidFill>
                  <a:schemeClr val="bg1"/>
                </a:solidFill>
              </a:rPr>
              <a:t>Kyo</a:t>
            </a:r>
            <a:r>
              <a:rPr lang="en-GB" sz="1400" dirty="0">
                <a:solidFill>
                  <a:schemeClr val="bg1"/>
                </a:solidFill>
              </a:rPr>
              <a:t>, N. Yamashita, and S. Okazaki. </a:t>
            </a:r>
            <a:r>
              <a:rPr lang="en-GB" sz="1400" i="1" dirty="0">
                <a:solidFill>
                  <a:schemeClr val="bg1"/>
                </a:solidFill>
              </a:rPr>
              <a:t>A 10 GIPS SIMD Processor for PC-based Real-Time Vision Applications Architecture, Algorithm Implementation and Lan- </a:t>
            </a:r>
            <a:r>
              <a:rPr lang="en-GB" sz="1400" i="1" dirty="0" err="1">
                <a:solidFill>
                  <a:schemeClr val="bg1"/>
                </a:solidFill>
              </a:rPr>
              <a:t>guage</a:t>
            </a:r>
            <a:r>
              <a:rPr lang="en-GB" sz="1400" i="1" dirty="0">
                <a:solidFill>
                  <a:schemeClr val="bg1"/>
                </a:solidFill>
              </a:rPr>
              <a:t> Support. In In Proceedings of the 4th International Workshop of the Computer Architecture for Machine Per- </a:t>
            </a:r>
            <a:r>
              <a:rPr lang="en-GB" sz="1400" i="1" dirty="0" err="1">
                <a:solidFill>
                  <a:schemeClr val="bg1"/>
                </a:solidFill>
              </a:rPr>
              <a:t>ception</a:t>
            </a:r>
            <a:r>
              <a:rPr lang="en-GB" sz="1400" i="1" dirty="0">
                <a:solidFill>
                  <a:schemeClr val="bg1"/>
                </a:solidFill>
              </a:rPr>
              <a:t>, (CAMP), </a:t>
            </a:r>
            <a:r>
              <a:rPr lang="en-GB" sz="1400" dirty="0">
                <a:solidFill>
                  <a:schemeClr val="bg1"/>
                </a:solidFill>
              </a:rPr>
              <a:t>pages 22–32, Washington, DC, USA, October 1997. IEEE Computer Society</a:t>
            </a:r>
          </a:p>
          <a:p>
            <a:pPr marL="400050" lvl="0" indent="-400050" algn="l" rtl="0">
              <a:lnSpc>
                <a:spcPct val="100000"/>
              </a:lnSpc>
              <a:spcBef>
                <a:spcPts val="300"/>
              </a:spcBef>
              <a:spcAft>
                <a:spcPts val="0"/>
              </a:spcAft>
              <a:buFont typeface="+mj-lt"/>
              <a:buAutoNum type="romanUcPeriod"/>
            </a:pPr>
            <a:endParaRPr lang="en-GB" sz="1400" dirty="0">
              <a:solidFill>
                <a:schemeClr val="bg1"/>
              </a:solidFill>
            </a:endParaRPr>
          </a:p>
          <a:p>
            <a:pPr marL="400050" lvl="0" indent="-400050" algn="l" rtl="0">
              <a:lnSpc>
                <a:spcPct val="100000"/>
              </a:lnSpc>
              <a:spcBef>
                <a:spcPts val="300"/>
              </a:spcBef>
              <a:spcAft>
                <a:spcPts val="0"/>
              </a:spcAft>
              <a:buFont typeface="+mj-lt"/>
              <a:buAutoNum type="romanUcPeriod"/>
            </a:pPr>
            <a:r>
              <a:rPr lang="en-GB" sz="1400" dirty="0">
                <a:solidFill>
                  <a:schemeClr val="bg1"/>
                </a:solidFill>
              </a:rPr>
              <a:t>H. Fatemi, H. </a:t>
            </a:r>
            <a:r>
              <a:rPr lang="en-GB" sz="1400" dirty="0" err="1">
                <a:solidFill>
                  <a:schemeClr val="bg1"/>
                </a:solidFill>
              </a:rPr>
              <a:t>Corporaal</a:t>
            </a:r>
            <a:r>
              <a:rPr lang="en-GB" sz="1400" dirty="0">
                <a:solidFill>
                  <a:schemeClr val="bg1"/>
                </a:solidFill>
              </a:rPr>
              <a:t>, T. </a:t>
            </a:r>
            <a:r>
              <a:rPr lang="en-GB" sz="1400" dirty="0" err="1">
                <a:solidFill>
                  <a:schemeClr val="bg1"/>
                </a:solidFill>
              </a:rPr>
              <a:t>Basten</a:t>
            </a:r>
            <a:r>
              <a:rPr lang="en-GB" sz="1400" dirty="0">
                <a:solidFill>
                  <a:schemeClr val="bg1"/>
                </a:solidFill>
              </a:rPr>
              <a:t>, R. </a:t>
            </a:r>
            <a:r>
              <a:rPr lang="en-GB" sz="1400" dirty="0" err="1">
                <a:solidFill>
                  <a:schemeClr val="bg1"/>
                </a:solidFill>
              </a:rPr>
              <a:t>Kleihorst</a:t>
            </a:r>
            <a:r>
              <a:rPr lang="en-GB" sz="1400" dirty="0">
                <a:solidFill>
                  <a:schemeClr val="bg1"/>
                </a:solidFill>
              </a:rPr>
              <a:t>, and P. Jonker</a:t>
            </a:r>
            <a:r>
              <a:rPr lang="en-GB" sz="1400" i="1" dirty="0">
                <a:solidFill>
                  <a:schemeClr val="bg1"/>
                </a:solidFill>
              </a:rPr>
              <a:t>. Designing Area and Performance Constrained SIMD/VLIW Image Processing Architectures. In Proceed- </a:t>
            </a:r>
            <a:r>
              <a:rPr lang="en-GB" sz="1400" i="1" dirty="0" err="1">
                <a:solidFill>
                  <a:schemeClr val="bg1"/>
                </a:solidFill>
              </a:rPr>
              <a:t>ings</a:t>
            </a:r>
            <a:r>
              <a:rPr lang="en-GB" sz="1400" i="1" dirty="0">
                <a:solidFill>
                  <a:schemeClr val="bg1"/>
                </a:solidFill>
              </a:rPr>
              <a:t> of Advanced Concepts for Intelligent Vision Systems (ACIVS), </a:t>
            </a:r>
            <a:r>
              <a:rPr lang="en-GB" sz="1400" dirty="0">
                <a:solidFill>
                  <a:schemeClr val="bg1"/>
                </a:solidFill>
              </a:rPr>
              <a:t>pages 689–696, Antwerp, Belgium, September2005. Springer-Verlag, Berlin, Germany, 2005. K. Elissa, “Title of paper if known,” unpublished.</a:t>
            </a:r>
          </a:p>
          <a:p>
            <a:pPr marL="400050" lvl="0" indent="-400050" algn="l" rtl="0">
              <a:lnSpc>
                <a:spcPct val="100000"/>
              </a:lnSpc>
              <a:spcBef>
                <a:spcPts val="300"/>
              </a:spcBef>
              <a:spcAft>
                <a:spcPts val="0"/>
              </a:spcAft>
              <a:buFont typeface="+mj-lt"/>
              <a:buAutoNum type="romanUcPeriod"/>
            </a:pPr>
            <a:endParaRPr lang="en-GB" sz="1400" dirty="0">
              <a:solidFill>
                <a:schemeClr val="bg1"/>
              </a:solidFill>
            </a:endParaRPr>
          </a:p>
          <a:p>
            <a:pPr marL="400050" lvl="0" indent="-400050" algn="l" rtl="0">
              <a:lnSpc>
                <a:spcPct val="100000"/>
              </a:lnSpc>
              <a:spcBef>
                <a:spcPts val="300"/>
              </a:spcBef>
              <a:spcAft>
                <a:spcPts val="0"/>
              </a:spcAft>
              <a:buFont typeface="+mj-lt"/>
              <a:buAutoNum type="romanUcPeriod"/>
            </a:pPr>
            <a:r>
              <a:rPr lang="en-GB" sz="1400" i="1" dirty="0">
                <a:solidFill>
                  <a:schemeClr val="bg1"/>
                </a:solidFill>
              </a:rPr>
              <a:t>https://github.com/zslwyuan/Basic-SIMD-Processor-Verilog-Tutorial</a:t>
            </a:r>
          </a:p>
        </p:txBody>
      </p:sp>
      <p:sp>
        <p:nvSpPr>
          <p:cNvPr id="602" name="Google Shape;602;p51"/>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REFERENCES </a:t>
            </a:r>
            <a:endParaRPr dirty="0"/>
          </a:p>
        </p:txBody>
      </p:sp>
      <p:sp>
        <p:nvSpPr>
          <p:cNvPr id="603" name="Google Shape;603;p51"/>
          <p:cNvSpPr/>
          <p:nvPr/>
        </p:nvSpPr>
        <p:spPr>
          <a:xfrm>
            <a:off x="6834382" y="3610800"/>
            <a:ext cx="487500" cy="15291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141" name="Google Shape;141;p26"/>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TABLE OF CONTENTS</a:t>
            </a:r>
            <a:endParaRPr sz="2400"/>
          </a:p>
        </p:txBody>
      </p:sp>
      <p:sp>
        <p:nvSpPr>
          <p:cNvPr id="142" name="Google Shape;142;p26"/>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txBox="1">
            <a:spLocks noGrp="1"/>
          </p:cNvSpPr>
          <p:nvPr>
            <p:ph type="ctrTitle" idx="6"/>
          </p:nvPr>
        </p:nvSpPr>
        <p:spPr>
          <a:xfrm>
            <a:off x="3425264" y="2299051"/>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SYNTHESIS</a:t>
            </a:r>
            <a:endParaRPr dirty="0"/>
          </a:p>
        </p:txBody>
      </p:sp>
      <p:sp>
        <p:nvSpPr>
          <p:cNvPr id="145" name="Google Shape;145;p26"/>
          <p:cNvSpPr txBox="1">
            <a:spLocks noGrp="1"/>
          </p:cNvSpPr>
          <p:nvPr>
            <p:ph type="title" idx="8"/>
          </p:nvPr>
        </p:nvSpPr>
        <p:spPr>
          <a:xfrm>
            <a:off x="2023007" y="232346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03</a:t>
            </a:r>
            <a:endParaRPr>
              <a:solidFill>
                <a:schemeClr val="lt1"/>
              </a:solidFill>
            </a:endParaRPr>
          </a:p>
        </p:txBody>
      </p:sp>
      <p:sp>
        <p:nvSpPr>
          <p:cNvPr id="146" name="Google Shape;146;p26"/>
          <p:cNvSpPr txBox="1">
            <a:spLocks noGrp="1"/>
          </p:cNvSpPr>
          <p:nvPr>
            <p:ph type="ctrTitle"/>
          </p:nvPr>
        </p:nvSpPr>
        <p:spPr>
          <a:xfrm>
            <a:off x="3425264" y="590384"/>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GB" dirty="0"/>
              <a:t>INTRODUCTION</a:t>
            </a:r>
            <a:endParaRPr dirty="0"/>
          </a:p>
        </p:txBody>
      </p:sp>
      <p:sp>
        <p:nvSpPr>
          <p:cNvPr id="148" name="Google Shape;148;p26"/>
          <p:cNvSpPr txBox="1">
            <a:spLocks noGrp="1"/>
          </p:cNvSpPr>
          <p:nvPr>
            <p:ph type="title" idx="2"/>
          </p:nvPr>
        </p:nvSpPr>
        <p:spPr>
          <a:xfrm>
            <a:off x="2023007" y="6541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01</a:t>
            </a:r>
            <a:endParaRPr>
              <a:solidFill>
                <a:schemeClr val="lt1"/>
              </a:solidFill>
            </a:endParaRPr>
          </a:p>
        </p:txBody>
      </p:sp>
      <p:sp>
        <p:nvSpPr>
          <p:cNvPr id="149" name="Google Shape;149;p26"/>
          <p:cNvSpPr txBox="1">
            <a:spLocks noGrp="1"/>
          </p:cNvSpPr>
          <p:nvPr>
            <p:ph type="ctrTitle" idx="3"/>
          </p:nvPr>
        </p:nvSpPr>
        <p:spPr>
          <a:xfrm>
            <a:off x="3446100" y="1405769"/>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a:t>
            </a:r>
            <a:r>
              <a:rPr lang="en" dirty="0"/>
              <a:t>ESIGN OF ALU</a:t>
            </a:r>
            <a:endParaRPr dirty="0"/>
          </a:p>
        </p:txBody>
      </p:sp>
      <p:sp>
        <p:nvSpPr>
          <p:cNvPr id="151" name="Google Shape;151;p26"/>
          <p:cNvSpPr txBox="1">
            <a:spLocks noGrp="1"/>
          </p:cNvSpPr>
          <p:nvPr>
            <p:ph type="title" idx="5"/>
          </p:nvPr>
        </p:nvSpPr>
        <p:spPr>
          <a:xfrm>
            <a:off x="2023007" y="14887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02</a:t>
            </a:r>
            <a:endParaRPr>
              <a:solidFill>
                <a:schemeClr val="lt1"/>
              </a:solidFill>
            </a:endParaRPr>
          </a:p>
        </p:txBody>
      </p:sp>
      <p:sp>
        <p:nvSpPr>
          <p:cNvPr id="152" name="Google Shape;152;p26"/>
          <p:cNvSpPr txBox="1">
            <a:spLocks noGrp="1"/>
          </p:cNvSpPr>
          <p:nvPr>
            <p:ph type="ctrTitle" idx="13"/>
          </p:nvPr>
        </p:nvSpPr>
        <p:spPr>
          <a:xfrm>
            <a:off x="3446100" y="3109314"/>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PNR A</a:t>
            </a:r>
            <a:r>
              <a:rPr lang="en-US" dirty="0"/>
              <a:t>ND</a:t>
            </a:r>
            <a:r>
              <a:rPr lang="en" dirty="0"/>
              <a:t> VERIFICATION</a:t>
            </a:r>
            <a:endParaRPr dirty="0"/>
          </a:p>
        </p:txBody>
      </p:sp>
      <p:sp>
        <p:nvSpPr>
          <p:cNvPr id="154" name="Google Shape;154;p26"/>
          <p:cNvSpPr txBox="1">
            <a:spLocks noGrp="1"/>
          </p:cNvSpPr>
          <p:nvPr>
            <p:ph type="title" idx="15"/>
          </p:nvPr>
        </p:nvSpPr>
        <p:spPr>
          <a:xfrm>
            <a:off x="2023007" y="3158138"/>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04</a:t>
            </a:r>
            <a:endParaRPr>
              <a:solidFill>
                <a:schemeClr val="lt1"/>
              </a:solidFill>
            </a:endParaRPr>
          </a:p>
        </p:txBody>
      </p:sp>
      <p:sp>
        <p:nvSpPr>
          <p:cNvPr id="155" name="Google Shape;155;p26"/>
          <p:cNvSpPr txBox="1">
            <a:spLocks noGrp="1"/>
          </p:cNvSpPr>
          <p:nvPr>
            <p:ph type="ctrTitle" idx="16"/>
          </p:nvPr>
        </p:nvSpPr>
        <p:spPr>
          <a:xfrm>
            <a:off x="3425263" y="3943989"/>
            <a:ext cx="3314203"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 &amp; FUTURE OUTCOMES</a:t>
            </a:r>
            <a:endParaRPr dirty="0"/>
          </a:p>
        </p:txBody>
      </p:sp>
      <p:sp>
        <p:nvSpPr>
          <p:cNvPr id="157" name="Google Shape;157;p26"/>
          <p:cNvSpPr txBox="1">
            <a:spLocks noGrp="1"/>
          </p:cNvSpPr>
          <p:nvPr>
            <p:ph type="title" idx="18"/>
          </p:nvPr>
        </p:nvSpPr>
        <p:spPr>
          <a:xfrm>
            <a:off x="2023007" y="399281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05</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5" name="Google Shape;165;p27"/>
          <p:cNvSpPr txBox="1">
            <a:spLocks noGrp="1"/>
          </p:cNvSpPr>
          <p:nvPr>
            <p:ph type="title"/>
          </p:nvPr>
        </p:nvSpPr>
        <p:spPr>
          <a:xfrm>
            <a:off x="-308958" y="0"/>
            <a:ext cx="4272158" cy="82530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a:t>
            </a:r>
            <a:endParaRPr dirty="0"/>
          </a:p>
        </p:txBody>
      </p:sp>
      <p:sp>
        <p:nvSpPr>
          <p:cNvPr id="167" name="Google Shape;167;p27"/>
          <p:cNvSpPr/>
          <p:nvPr/>
        </p:nvSpPr>
        <p:spPr>
          <a:xfrm>
            <a:off x="0" y="1577400"/>
            <a:ext cx="3621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txBox="1">
            <a:spLocks noGrp="1"/>
          </p:cNvSpPr>
          <p:nvPr>
            <p:ph type="subTitle" idx="1"/>
          </p:nvPr>
        </p:nvSpPr>
        <p:spPr>
          <a:xfrm flipH="1">
            <a:off x="666898" y="685857"/>
            <a:ext cx="5019525" cy="3206046"/>
          </a:xfrm>
          <a:prstGeom prst="rect">
            <a:avLst/>
          </a:prstGeom>
        </p:spPr>
        <p:txBody>
          <a:bodyPr spcFirstLastPara="1" wrap="square" lIns="91425" tIns="91425" rIns="91425" bIns="91425" anchor="t" anchorCtr="0">
            <a:noAutofit/>
          </a:bodyPr>
          <a:lstStyle/>
          <a:p>
            <a:pPr algn="l"/>
            <a:r>
              <a:rPr lang="en-GB" dirty="0">
                <a:latin typeface="+mj-lt"/>
              </a:rPr>
              <a:t>	SIMD stands for Single Instruction Multiple Data. It is a type of parallel processing technology used in computer architectures to perform the same operation on multiple data elements in parallel. SIMD instructions allow a CPU to process multiple data elements in parallel within a single instruction cycle, increasing the overall performance and efficiency of the system.</a:t>
            </a:r>
          </a:p>
          <a:p>
            <a:pPr algn="l"/>
            <a:endParaRPr lang="en-GB" dirty="0">
              <a:latin typeface="+mj-lt"/>
            </a:endParaRPr>
          </a:p>
          <a:p>
            <a:pPr algn="l"/>
            <a:r>
              <a:rPr lang="en-GB" dirty="0">
                <a:latin typeface="+mj-lt"/>
              </a:rPr>
              <a:t>	SIMD technology is widely used in applications such as image and video processing, scientific simulations, and cryptography, where large amounts of data need to be processed in parallel. Many modern CPUs, including those based on the x86 architecture, support SIMD instruction sets, such as SSE and AVX.</a:t>
            </a:r>
          </a:p>
        </p:txBody>
      </p:sp>
      <p:sp>
        <p:nvSpPr>
          <p:cNvPr id="2" name="TextBox 1">
            <a:extLst>
              <a:ext uri="{FF2B5EF4-FFF2-40B4-BE49-F238E27FC236}">
                <a16:creationId xmlns:a16="http://schemas.microsoft.com/office/drawing/2014/main" id="{07F88338-60CF-438E-85CE-EC3BC5CBC3A5}"/>
              </a:ext>
            </a:extLst>
          </p:cNvPr>
          <p:cNvSpPr txBox="1"/>
          <p:nvPr/>
        </p:nvSpPr>
        <p:spPr>
          <a:xfrm>
            <a:off x="1041252" y="3566100"/>
            <a:ext cx="7435850" cy="1015663"/>
          </a:xfrm>
          <a:prstGeom prst="rect">
            <a:avLst/>
          </a:prstGeom>
          <a:noFill/>
        </p:spPr>
        <p:txBody>
          <a:bodyPr wrap="square" rtlCol="0">
            <a:spAutoFit/>
          </a:bodyPr>
          <a:lstStyle/>
          <a:p>
            <a:r>
              <a:rPr lang="en-GB" sz="1200" dirty="0"/>
              <a:t>This project is to implement a simple SIMD processor, core of which is a 16-bit SIMD ALU.</a:t>
            </a:r>
            <a:br>
              <a:rPr lang="en-GB" sz="1200" dirty="0"/>
            </a:br>
            <a:r>
              <a:rPr lang="en-GB" sz="1200" dirty="0"/>
              <a:t>2's compliment calculations are implemented in this ALU. The ALU consists of three SIMD basic computation units: SIMD adder, SIMD multiplier and SIMD shifter. </a:t>
            </a:r>
            <a:br>
              <a:rPr lang="en-GB" sz="1200" dirty="0"/>
            </a:br>
            <a:br>
              <a:rPr lang="en-GB" sz="1200" dirty="0"/>
            </a:br>
            <a:endParaRPr lang="en-US" sz="1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8"/>
          <p:cNvSpPr txBox="1">
            <a:spLocks noGrp="1"/>
          </p:cNvSpPr>
          <p:nvPr>
            <p:ph type="ctrTitle" idx="6"/>
          </p:nvPr>
        </p:nvSpPr>
        <p:spPr>
          <a:xfrm rot="5400000">
            <a:off x="6841320" y="1490386"/>
            <a:ext cx="3077474" cy="96344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DESIGN OF ALU</a:t>
            </a:r>
            <a:endParaRPr dirty="0"/>
          </a:p>
        </p:txBody>
      </p:sp>
      <p:sp>
        <p:nvSpPr>
          <p:cNvPr id="174" name="Google Shape;174;p28"/>
          <p:cNvSpPr/>
          <p:nvPr/>
        </p:nvSpPr>
        <p:spPr>
          <a:xfrm>
            <a:off x="4013864" y="1270903"/>
            <a:ext cx="3607500" cy="2632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0" y="2632200"/>
            <a:ext cx="3607500" cy="251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8"/>
          <p:cNvSpPr txBox="1">
            <a:spLocks noGrp="1"/>
          </p:cNvSpPr>
          <p:nvPr>
            <p:ph type="subTitle" idx="3"/>
          </p:nvPr>
        </p:nvSpPr>
        <p:spPr>
          <a:xfrm>
            <a:off x="4013864" y="1600915"/>
            <a:ext cx="3572873" cy="20625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dirty="0">
                <a:solidFill>
                  <a:schemeClr val="lt1"/>
                </a:solidFill>
              </a:rPr>
              <a:t>The SIMD multiplier is implemented with adders and shifters. To make it support multiplication with different data width, the input signal, H, O and Q, are used to control the input operands of the adders and select corresponding outputs for the target data width.</a:t>
            </a:r>
          </a:p>
        </p:txBody>
      </p:sp>
      <p:sp>
        <p:nvSpPr>
          <p:cNvPr id="179" name="Google Shape;179;p28"/>
          <p:cNvSpPr txBox="1">
            <a:spLocks noGrp="1"/>
          </p:cNvSpPr>
          <p:nvPr>
            <p:ph type="subTitle" idx="5"/>
          </p:nvPr>
        </p:nvSpPr>
        <p:spPr>
          <a:xfrm>
            <a:off x="94766" y="3318328"/>
            <a:ext cx="3417968" cy="16982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dirty="0">
                <a:solidFill>
                  <a:schemeClr val="lt1"/>
                </a:solidFill>
              </a:rPr>
              <a:t>The SIMD shifter can also support data with different width. It is based on two 16-bit shifters and necessary overstep-correct logic.</a:t>
            </a:r>
          </a:p>
        </p:txBody>
      </p:sp>
      <p:sp>
        <p:nvSpPr>
          <p:cNvPr id="180" name="Google Shape;180;p28"/>
          <p:cNvSpPr txBox="1">
            <a:spLocks noGrp="1"/>
          </p:cNvSpPr>
          <p:nvPr>
            <p:ph type="ctrTitle" idx="2"/>
          </p:nvPr>
        </p:nvSpPr>
        <p:spPr>
          <a:xfrm>
            <a:off x="4023415" y="1077028"/>
            <a:ext cx="26979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SIMD MULTIPLIER</a:t>
            </a:r>
            <a:endParaRPr dirty="0">
              <a:solidFill>
                <a:schemeClr val="lt1"/>
              </a:solidFill>
            </a:endParaRPr>
          </a:p>
        </p:txBody>
      </p:sp>
      <p:sp>
        <p:nvSpPr>
          <p:cNvPr id="181" name="Google Shape;181;p28"/>
          <p:cNvSpPr txBox="1">
            <a:spLocks noGrp="1"/>
          </p:cNvSpPr>
          <p:nvPr>
            <p:ph type="ctrTitle" idx="4"/>
          </p:nvPr>
        </p:nvSpPr>
        <p:spPr>
          <a:xfrm>
            <a:off x="631884" y="2511300"/>
            <a:ext cx="287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SIMD SHIFTER </a:t>
            </a:r>
            <a:endParaRPr dirty="0">
              <a:solidFill>
                <a:schemeClr val="lt1"/>
              </a:solidFill>
            </a:endParaRPr>
          </a:p>
        </p:txBody>
      </p:sp>
      <p:sp>
        <p:nvSpPr>
          <p:cNvPr id="182" name="Google Shape;182;p28"/>
          <p:cNvSpPr txBox="1">
            <a:spLocks noGrp="1"/>
          </p:cNvSpPr>
          <p:nvPr>
            <p:ph type="ctrTitle"/>
          </p:nvPr>
        </p:nvSpPr>
        <p:spPr>
          <a:xfrm>
            <a:off x="368100" y="-120900"/>
            <a:ext cx="287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SIMD ADDER </a:t>
            </a:r>
            <a:endParaRPr dirty="0">
              <a:solidFill>
                <a:schemeClr val="dk1"/>
              </a:solidFill>
            </a:endParaRPr>
          </a:p>
        </p:txBody>
      </p:sp>
      <p:sp>
        <p:nvSpPr>
          <p:cNvPr id="5" name="TextBox 4">
            <a:extLst>
              <a:ext uri="{FF2B5EF4-FFF2-40B4-BE49-F238E27FC236}">
                <a16:creationId xmlns:a16="http://schemas.microsoft.com/office/drawing/2014/main" id="{05CB2F1A-8A87-58ED-1DFE-EC954D72A1DD}"/>
              </a:ext>
            </a:extLst>
          </p:cNvPr>
          <p:cNvSpPr txBox="1"/>
          <p:nvPr/>
        </p:nvSpPr>
        <p:spPr>
          <a:xfrm>
            <a:off x="1" y="686128"/>
            <a:ext cx="3512734" cy="1169551"/>
          </a:xfrm>
          <a:prstGeom prst="rect">
            <a:avLst/>
          </a:prstGeom>
          <a:noFill/>
        </p:spPr>
        <p:txBody>
          <a:bodyPr wrap="square">
            <a:spAutoFit/>
          </a:bodyPr>
          <a:lstStyle/>
          <a:p>
            <a:r>
              <a:rPr lang="en-GB" sz="1400" b="0" i="0" u="none" strike="noStrike" baseline="0" dirty="0">
                <a:solidFill>
                  <a:srgbClr val="000000"/>
                </a:solidFill>
                <a:latin typeface="Catamaran Light" panose="020B0604020202020204" charset="0"/>
                <a:cs typeface="Catamaran Light" panose="020B0604020202020204" charset="0"/>
              </a:rPr>
              <a:t>The SIMD adder is implemented based on 4 4-bit adders. To reuse the adder for data with different width, the input signals, H, O and Q, control the forwarding of the carries between the adders. </a:t>
            </a:r>
            <a:endParaRPr lang="en-US" dirty="0">
              <a:latin typeface="Catamaran Light" panose="020B0604020202020204" charset="0"/>
              <a:cs typeface="Catamaran Light" panose="020B0604020202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452B8-DD24-B139-8B0F-70E30958B62F}"/>
              </a:ext>
            </a:extLst>
          </p:cNvPr>
          <p:cNvSpPr>
            <a:spLocks noGrp="1"/>
          </p:cNvSpPr>
          <p:nvPr>
            <p:ph type="ctrTitle"/>
          </p:nvPr>
        </p:nvSpPr>
        <p:spPr>
          <a:xfrm>
            <a:off x="203199" y="35346"/>
            <a:ext cx="2847026" cy="618749"/>
          </a:xfrm>
        </p:spPr>
        <p:txBody>
          <a:bodyPr/>
          <a:lstStyle/>
          <a:p>
            <a:r>
              <a:rPr lang="en-GB" sz="2400" dirty="0"/>
              <a:t>SYNTHESIS</a:t>
            </a:r>
            <a:endParaRPr lang="en-US" sz="2400" dirty="0"/>
          </a:p>
        </p:txBody>
      </p:sp>
      <p:sp>
        <p:nvSpPr>
          <p:cNvPr id="3" name="Subtitle 2">
            <a:extLst>
              <a:ext uri="{FF2B5EF4-FFF2-40B4-BE49-F238E27FC236}">
                <a16:creationId xmlns:a16="http://schemas.microsoft.com/office/drawing/2014/main" id="{A44106D2-9923-2A75-0830-7F3107418766}"/>
              </a:ext>
            </a:extLst>
          </p:cNvPr>
          <p:cNvSpPr>
            <a:spLocks noGrp="1"/>
          </p:cNvSpPr>
          <p:nvPr>
            <p:ph type="subTitle" idx="1"/>
          </p:nvPr>
        </p:nvSpPr>
        <p:spPr>
          <a:xfrm>
            <a:off x="508996" y="1434044"/>
            <a:ext cx="2888959" cy="1433333"/>
          </a:xfrm>
        </p:spPr>
        <p:txBody>
          <a:bodyPr/>
          <a:lstStyle/>
          <a:p>
            <a:endParaRPr lang="en-US" dirty="0"/>
          </a:p>
        </p:txBody>
      </p:sp>
      <p:pic>
        <p:nvPicPr>
          <p:cNvPr id="5" name="Picture 4">
            <a:extLst>
              <a:ext uri="{FF2B5EF4-FFF2-40B4-BE49-F238E27FC236}">
                <a16:creationId xmlns:a16="http://schemas.microsoft.com/office/drawing/2014/main" id="{53982F61-FC29-4450-9E5E-3FDB8D4C3446}"/>
              </a:ext>
            </a:extLst>
          </p:cNvPr>
          <p:cNvPicPr>
            <a:picLocks noChangeAspect="1"/>
          </p:cNvPicPr>
          <p:nvPr/>
        </p:nvPicPr>
        <p:blipFill>
          <a:blip r:embed="rId2"/>
          <a:stretch>
            <a:fillRect/>
          </a:stretch>
        </p:blipFill>
        <p:spPr>
          <a:xfrm>
            <a:off x="194484" y="718081"/>
            <a:ext cx="3954985" cy="3707337"/>
          </a:xfrm>
          <a:prstGeom prst="rect">
            <a:avLst/>
          </a:prstGeom>
        </p:spPr>
      </p:pic>
      <p:sp>
        <p:nvSpPr>
          <p:cNvPr id="6" name="TextBox 5">
            <a:extLst>
              <a:ext uri="{FF2B5EF4-FFF2-40B4-BE49-F238E27FC236}">
                <a16:creationId xmlns:a16="http://schemas.microsoft.com/office/drawing/2014/main" id="{87E50DF2-BE02-4CD4-8E9D-0E0F3D2FC78C}"/>
              </a:ext>
            </a:extLst>
          </p:cNvPr>
          <p:cNvSpPr txBox="1"/>
          <p:nvPr/>
        </p:nvSpPr>
        <p:spPr>
          <a:xfrm>
            <a:off x="203199" y="4525279"/>
            <a:ext cx="2006045" cy="246221"/>
          </a:xfrm>
          <a:prstGeom prst="rect">
            <a:avLst/>
          </a:prstGeom>
          <a:noFill/>
        </p:spPr>
        <p:txBody>
          <a:bodyPr wrap="square" rtlCol="0">
            <a:spAutoFit/>
          </a:bodyPr>
          <a:lstStyle/>
          <a:p>
            <a:r>
              <a:rPr lang="en-GB" sz="1000" b="1" dirty="0"/>
              <a:t>Fig1: Constraint tables</a:t>
            </a:r>
            <a:endParaRPr lang="en-US" sz="1000" b="1" dirty="0"/>
          </a:p>
        </p:txBody>
      </p:sp>
      <p:pic>
        <p:nvPicPr>
          <p:cNvPr id="8" name="Picture 7">
            <a:extLst>
              <a:ext uri="{FF2B5EF4-FFF2-40B4-BE49-F238E27FC236}">
                <a16:creationId xmlns:a16="http://schemas.microsoft.com/office/drawing/2014/main" id="{6B9510EB-43C0-4B90-9F52-786961B9DDFF}"/>
              </a:ext>
            </a:extLst>
          </p:cNvPr>
          <p:cNvPicPr>
            <a:picLocks noChangeAspect="1"/>
          </p:cNvPicPr>
          <p:nvPr/>
        </p:nvPicPr>
        <p:blipFill>
          <a:blip r:embed="rId3"/>
          <a:stretch>
            <a:fillRect/>
          </a:stretch>
        </p:blipFill>
        <p:spPr>
          <a:xfrm>
            <a:off x="4158184" y="718081"/>
            <a:ext cx="4872350" cy="2429794"/>
          </a:xfrm>
          <a:prstGeom prst="rect">
            <a:avLst/>
          </a:prstGeom>
        </p:spPr>
      </p:pic>
      <p:sp>
        <p:nvSpPr>
          <p:cNvPr id="9" name="TextBox 8">
            <a:extLst>
              <a:ext uri="{FF2B5EF4-FFF2-40B4-BE49-F238E27FC236}">
                <a16:creationId xmlns:a16="http://schemas.microsoft.com/office/drawing/2014/main" id="{D423A6AE-426A-487D-ADFC-A6BB78280D4B}"/>
              </a:ext>
            </a:extLst>
          </p:cNvPr>
          <p:cNvSpPr txBox="1"/>
          <p:nvPr/>
        </p:nvSpPr>
        <p:spPr>
          <a:xfrm>
            <a:off x="5715185" y="3147875"/>
            <a:ext cx="2006045" cy="246221"/>
          </a:xfrm>
          <a:prstGeom prst="rect">
            <a:avLst/>
          </a:prstGeom>
          <a:noFill/>
        </p:spPr>
        <p:txBody>
          <a:bodyPr wrap="square" rtlCol="0">
            <a:spAutoFit/>
          </a:bodyPr>
          <a:lstStyle/>
          <a:p>
            <a:r>
              <a:rPr lang="en-GB" sz="1000" b="1" dirty="0"/>
              <a:t>Fig2: Schematic view</a:t>
            </a:r>
            <a:endParaRPr lang="en-US" sz="1000" b="1" dirty="0"/>
          </a:p>
        </p:txBody>
      </p:sp>
      <p:graphicFrame>
        <p:nvGraphicFramePr>
          <p:cNvPr id="11" name="Table 10">
            <a:extLst>
              <a:ext uri="{FF2B5EF4-FFF2-40B4-BE49-F238E27FC236}">
                <a16:creationId xmlns:a16="http://schemas.microsoft.com/office/drawing/2014/main" id="{527CFC85-A0EB-47FC-9E36-46F9462BAE00}"/>
              </a:ext>
            </a:extLst>
          </p:cNvPr>
          <p:cNvGraphicFramePr>
            <a:graphicFrameLocks noGrp="1"/>
          </p:cNvGraphicFramePr>
          <p:nvPr>
            <p:extLst>
              <p:ext uri="{D42A27DB-BD31-4B8C-83A1-F6EECF244321}">
                <p14:modId xmlns:p14="http://schemas.microsoft.com/office/powerpoint/2010/main" val="630944347"/>
              </p:ext>
            </p:extLst>
          </p:nvPr>
        </p:nvGraphicFramePr>
        <p:xfrm>
          <a:off x="4927970" y="3394095"/>
          <a:ext cx="3715446" cy="1578372"/>
        </p:xfrm>
        <a:graphic>
          <a:graphicData uri="http://schemas.openxmlformats.org/drawingml/2006/table">
            <a:tbl>
              <a:tblPr firstRow="1" bandRow="1">
                <a:tableStyleId>{6F3C2260-5245-413D-B6A8-16CF0199CDC8}</a:tableStyleId>
              </a:tblPr>
              <a:tblGrid>
                <a:gridCol w="1857723">
                  <a:extLst>
                    <a:ext uri="{9D8B030D-6E8A-4147-A177-3AD203B41FA5}">
                      <a16:colId xmlns:a16="http://schemas.microsoft.com/office/drawing/2014/main" val="1274730318"/>
                    </a:ext>
                  </a:extLst>
                </a:gridCol>
                <a:gridCol w="1857723">
                  <a:extLst>
                    <a:ext uri="{9D8B030D-6E8A-4147-A177-3AD203B41FA5}">
                      <a16:colId xmlns:a16="http://schemas.microsoft.com/office/drawing/2014/main" val="2698460517"/>
                    </a:ext>
                  </a:extLst>
                </a:gridCol>
              </a:tblGrid>
              <a:tr h="526124">
                <a:tc>
                  <a:txBody>
                    <a:bodyPr/>
                    <a:lstStyle/>
                    <a:p>
                      <a:pPr algn="ctr"/>
                      <a:r>
                        <a:rPr lang="en-US" dirty="0"/>
                        <a:t>Total No. of gates</a:t>
                      </a:r>
                    </a:p>
                  </a:txBody>
                  <a:tcPr/>
                </a:tc>
                <a:tc>
                  <a:txBody>
                    <a:bodyPr/>
                    <a:lstStyle/>
                    <a:p>
                      <a:pPr algn="ctr"/>
                      <a:r>
                        <a:rPr lang="en-GB" dirty="0"/>
                        <a:t>2885</a:t>
                      </a:r>
                      <a:endParaRPr lang="en-US" dirty="0"/>
                    </a:p>
                  </a:txBody>
                  <a:tcPr/>
                </a:tc>
                <a:extLst>
                  <a:ext uri="{0D108BD9-81ED-4DB2-BD59-A6C34878D82A}">
                    <a16:rowId xmlns:a16="http://schemas.microsoft.com/office/drawing/2014/main" val="2696815805"/>
                  </a:ext>
                </a:extLst>
              </a:tr>
              <a:tr h="526124">
                <a:tc>
                  <a:txBody>
                    <a:bodyPr/>
                    <a:lstStyle/>
                    <a:p>
                      <a:pPr algn="ctr"/>
                      <a:r>
                        <a:rPr lang="en-US" dirty="0"/>
                        <a:t>Dynamic Power</a:t>
                      </a:r>
                    </a:p>
                  </a:txBody>
                  <a:tcPr/>
                </a:tc>
                <a:tc>
                  <a:txBody>
                    <a:bodyPr/>
                    <a:lstStyle/>
                    <a:p>
                      <a:pPr algn="ctr"/>
                      <a:r>
                        <a:rPr lang="en-GB" dirty="0"/>
                        <a:t>313.707 </a:t>
                      </a:r>
                      <a:r>
                        <a:rPr lang="en-GB" dirty="0" err="1"/>
                        <a:t>nW</a:t>
                      </a:r>
                      <a:endParaRPr lang="en-US" dirty="0"/>
                    </a:p>
                  </a:txBody>
                  <a:tcPr/>
                </a:tc>
                <a:extLst>
                  <a:ext uri="{0D108BD9-81ED-4DB2-BD59-A6C34878D82A}">
                    <a16:rowId xmlns:a16="http://schemas.microsoft.com/office/drawing/2014/main" val="3862940529"/>
                  </a:ext>
                </a:extLst>
              </a:tr>
              <a:tr h="526124">
                <a:tc>
                  <a:txBody>
                    <a:bodyPr/>
                    <a:lstStyle/>
                    <a:p>
                      <a:pPr algn="ctr"/>
                      <a:r>
                        <a:rPr lang="en-US" dirty="0"/>
                        <a:t>Leakage Power</a:t>
                      </a:r>
                    </a:p>
                  </a:txBody>
                  <a:tcPr/>
                </a:tc>
                <a:tc>
                  <a:txBody>
                    <a:bodyPr/>
                    <a:lstStyle/>
                    <a:p>
                      <a:pPr algn="ctr"/>
                      <a:r>
                        <a:rPr lang="en-GB" dirty="0"/>
                        <a:t>1383115.097 </a:t>
                      </a:r>
                      <a:r>
                        <a:rPr lang="en-GB" dirty="0" err="1"/>
                        <a:t>nW</a:t>
                      </a:r>
                      <a:endParaRPr lang="en-US" dirty="0"/>
                    </a:p>
                  </a:txBody>
                  <a:tcPr/>
                </a:tc>
                <a:extLst>
                  <a:ext uri="{0D108BD9-81ED-4DB2-BD59-A6C34878D82A}">
                    <a16:rowId xmlns:a16="http://schemas.microsoft.com/office/drawing/2014/main" val="3763313495"/>
                  </a:ext>
                </a:extLst>
              </a:tr>
            </a:tbl>
          </a:graphicData>
        </a:graphic>
      </p:graphicFrame>
    </p:spTree>
    <p:extLst>
      <p:ext uri="{BB962C8B-B14F-4D97-AF65-F5344CB8AC3E}">
        <p14:creationId xmlns:p14="http://schemas.microsoft.com/office/powerpoint/2010/main" val="40894142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4C5AC-615C-51DD-4AC5-8A30473AF2A5}"/>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08B067E-13CC-4A15-8EAE-BFE1BA360DA7}"/>
              </a:ext>
            </a:extLst>
          </p:cNvPr>
          <p:cNvSpPr>
            <a:spLocks noGrp="1"/>
          </p:cNvSpPr>
          <p:nvPr>
            <p:ph type="subTitle" idx="1"/>
          </p:nvPr>
        </p:nvSpPr>
        <p:spPr/>
        <p:txBody>
          <a:bodyPr/>
          <a:lstStyle/>
          <a:p>
            <a:endParaRPr lang="en-US" dirty="0"/>
          </a:p>
        </p:txBody>
      </p:sp>
      <p:sp>
        <p:nvSpPr>
          <p:cNvPr id="6" name="Title 5">
            <a:extLst>
              <a:ext uri="{FF2B5EF4-FFF2-40B4-BE49-F238E27FC236}">
                <a16:creationId xmlns:a16="http://schemas.microsoft.com/office/drawing/2014/main" id="{8BF29865-468A-9BBE-65A2-CE8D7194B2FC}"/>
              </a:ext>
            </a:extLst>
          </p:cNvPr>
          <p:cNvSpPr>
            <a:spLocks noGrp="1"/>
          </p:cNvSpPr>
          <p:nvPr>
            <p:ph type="ctrTitle" idx="4"/>
          </p:nvPr>
        </p:nvSpPr>
        <p:spPr/>
        <p:txBody>
          <a:bodyPr/>
          <a:lstStyle/>
          <a:p>
            <a:endParaRPr lang="en-US"/>
          </a:p>
        </p:txBody>
      </p:sp>
      <p:sp>
        <p:nvSpPr>
          <p:cNvPr id="7" name="Subtitle 6">
            <a:extLst>
              <a:ext uri="{FF2B5EF4-FFF2-40B4-BE49-F238E27FC236}">
                <a16:creationId xmlns:a16="http://schemas.microsoft.com/office/drawing/2014/main" id="{6CADCF56-A63E-5A4E-84F6-46453AC16F0C}"/>
              </a:ext>
            </a:extLst>
          </p:cNvPr>
          <p:cNvSpPr>
            <a:spLocks noGrp="1"/>
          </p:cNvSpPr>
          <p:nvPr>
            <p:ph type="subTitle" idx="5"/>
          </p:nvPr>
        </p:nvSpPr>
        <p:spPr/>
        <p:txBody>
          <a:bodyPr/>
          <a:lstStyle/>
          <a:p>
            <a:endParaRPr lang="en-US"/>
          </a:p>
        </p:txBody>
      </p:sp>
      <p:sp>
        <p:nvSpPr>
          <p:cNvPr id="8" name="Title 7">
            <a:extLst>
              <a:ext uri="{FF2B5EF4-FFF2-40B4-BE49-F238E27FC236}">
                <a16:creationId xmlns:a16="http://schemas.microsoft.com/office/drawing/2014/main" id="{9A0CC3EC-A9DE-9442-2FFF-98521F9E90C7}"/>
              </a:ext>
            </a:extLst>
          </p:cNvPr>
          <p:cNvSpPr>
            <a:spLocks noGrp="1"/>
          </p:cNvSpPr>
          <p:nvPr>
            <p:ph type="ctrTitle" idx="6"/>
          </p:nvPr>
        </p:nvSpPr>
        <p:spPr>
          <a:xfrm>
            <a:off x="420801" y="99651"/>
            <a:ext cx="3792863" cy="451234"/>
          </a:xfrm>
        </p:spPr>
        <p:txBody>
          <a:bodyPr/>
          <a:lstStyle/>
          <a:p>
            <a:r>
              <a:rPr lang="en-GB" dirty="0"/>
              <a:t>PNR</a:t>
            </a:r>
            <a:endParaRPr lang="en-US" dirty="0"/>
          </a:p>
        </p:txBody>
      </p:sp>
      <p:pic>
        <p:nvPicPr>
          <p:cNvPr id="12" name="Picture 11">
            <a:extLst>
              <a:ext uri="{FF2B5EF4-FFF2-40B4-BE49-F238E27FC236}">
                <a16:creationId xmlns:a16="http://schemas.microsoft.com/office/drawing/2014/main" id="{95222341-21EE-4691-9422-F4C2AD359DEE}"/>
              </a:ext>
            </a:extLst>
          </p:cNvPr>
          <p:cNvPicPr>
            <a:picLocks noChangeAspect="1"/>
          </p:cNvPicPr>
          <p:nvPr/>
        </p:nvPicPr>
        <p:blipFill>
          <a:blip r:embed="rId2"/>
          <a:stretch>
            <a:fillRect/>
          </a:stretch>
        </p:blipFill>
        <p:spPr>
          <a:xfrm>
            <a:off x="114056" y="651590"/>
            <a:ext cx="3663684" cy="2011210"/>
          </a:xfrm>
          <a:prstGeom prst="rect">
            <a:avLst/>
          </a:prstGeom>
        </p:spPr>
      </p:pic>
      <p:pic>
        <p:nvPicPr>
          <p:cNvPr id="14" name="Picture 13">
            <a:extLst>
              <a:ext uri="{FF2B5EF4-FFF2-40B4-BE49-F238E27FC236}">
                <a16:creationId xmlns:a16="http://schemas.microsoft.com/office/drawing/2014/main" id="{932468E0-1F6F-429E-93DA-C376D17A30A4}"/>
              </a:ext>
            </a:extLst>
          </p:cNvPr>
          <p:cNvPicPr>
            <a:picLocks noChangeAspect="1"/>
          </p:cNvPicPr>
          <p:nvPr/>
        </p:nvPicPr>
        <p:blipFill>
          <a:blip r:embed="rId3"/>
          <a:stretch>
            <a:fillRect/>
          </a:stretch>
        </p:blipFill>
        <p:spPr>
          <a:xfrm>
            <a:off x="114056" y="2913373"/>
            <a:ext cx="3663684" cy="2001669"/>
          </a:xfrm>
          <a:prstGeom prst="rect">
            <a:avLst/>
          </a:prstGeom>
        </p:spPr>
      </p:pic>
      <p:pic>
        <p:nvPicPr>
          <p:cNvPr id="16" name="Picture 15">
            <a:extLst>
              <a:ext uri="{FF2B5EF4-FFF2-40B4-BE49-F238E27FC236}">
                <a16:creationId xmlns:a16="http://schemas.microsoft.com/office/drawing/2014/main" id="{94E7DD2A-1630-46D2-99D6-41BD4445DCD3}"/>
              </a:ext>
            </a:extLst>
          </p:cNvPr>
          <p:cNvPicPr>
            <a:picLocks noChangeAspect="1"/>
          </p:cNvPicPr>
          <p:nvPr/>
        </p:nvPicPr>
        <p:blipFill>
          <a:blip r:embed="rId4"/>
          <a:stretch>
            <a:fillRect/>
          </a:stretch>
        </p:blipFill>
        <p:spPr>
          <a:xfrm>
            <a:off x="4572000" y="625272"/>
            <a:ext cx="3654460" cy="1998533"/>
          </a:xfrm>
          <a:prstGeom prst="rect">
            <a:avLst/>
          </a:prstGeom>
        </p:spPr>
      </p:pic>
      <p:pic>
        <p:nvPicPr>
          <p:cNvPr id="18" name="Picture 17">
            <a:extLst>
              <a:ext uri="{FF2B5EF4-FFF2-40B4-BE49-F238E27FC236}">
                <a16:creationId xmlns:a16="http://schemas.microsoft.com/office/drawing/2014/main" id="{CEE7BB0D-E41B-4394-8E49-AEE5DBC268AE}"/>
              </a:ext>
            </a:extLst>
          </p:cNvPr>
          <p:cNvPicPr>
            <a:picLocks noChangeAspect="1"/>
          </p:cNvPicPr>
          <p:nvPr/>
        </p:nvPicPr>
        <p:blipFill>
          <a:blip r:embed="rId5"/>
          <a:stretch>
            <a:fillRect/>
          </a:stretch>
        </p:blipFill>
        <p:spPr>
          <a:xfrm>
            <a:off x="4572000" y="2908603"/>
            <a:ext cx="3656745" cy="2011210"/>
          </a:xfrm>
          <a:prstGeom prst="rect">
            <a:avLst/>
          </a:prstGeom>
        </p:spPr>
      </p:pic>
      <p:sp>
        <p:nvSpPr>
          <p:cNvPr id="19" name="TextBox 18">
            <a:extLst>
              <a:ext uri="{FF2B5EF4-FFF2-40B4-BE49-F238E27FC236}">
                <a16:creationId xmlns:a16="http://schemas.microsoft.com/office/drawing/2014/main" id="{CF52B4CA-CD05-47A8-9C46-6D98CAEDA58D}"/>
              </a:ext>
            </a:extLst>
          </p:cNvPr>
          <p:cNvSpPr txBox="1"/>
          <p:nvPr/>
        </p:nvSpPr>
        <p:spPr>
          <a:xfrm>
            <a:off x="1135854" y="2623805"/>
            <a:ext cx="2362756" cy="246221"/>
          </a:xfrm>
          <a:prstGeom prst="rect">
            <a:avLst/>
          </a:prstGeom>
          <a:noFill/>
        </p:spPr>
        <p:txBody>
          <a:bodyPr wrap="square" rtlCol="0">
            <a:spAutoFit/>
          </a:bodyPr>
          <a:lstStyle/>
          <a:p>
            <a:r>
              <a:rPr lang="en-GB" sz="1000" dirty="0"/>
              <a:t>Fig: Floorplan</a:t>
            </a:r>
            <a:endParaRPr lang="en-US" sz="1000" dirty="0"/>
          </a:p>
        </p:txBody>
      </p:sp>
      <p:sp>
        <p:nvSpPr>
          <p:cNvPr id="20" name="TextBox 19">
            <a:extLst>
              <a:ext uri="{FF2B5EF4-FFF2-40B4-BE49-F238E27FC236}">
                <a16:creationId xmlns:a16="http://schemas.microsoft.com/office/drawing/2014/main" id="{525D72FF-2817-46A7-BC79-888F0D53E3AC}"/>
              </a:ext>
            </a:extLst>
          </p:cNvPr>
          <p:cNvSpPr txBox="1"/>
          <p:nvPr/>
        </p:nvSpPr>
        <p:spPr>
          <a:xfrm>
            <a:off x="1135854" y="4897279"/>
            <a:ext cx="2362756" cy="246221"/>
          </a:xfrm>
          <a:prstGeom prst="rect">
            <a:avLst/>
          </a:prstGeom>
          <a:noFill/>
        </p:spPr>
        <p:txBody>
          <a:bodyPr wrap="square" rtlCol="0">
            <a:spAutoFit/>
          </a:bodyPr>
          <a:lstStyle/>
          <a:p>
            <a:r>
              <a:rPr lang="en-GB" sz="1000" dirty="0"/>
              <a:t>Fig: </a:t>
            </a:r>
            <a:r>
              <a:rPr lang="en-GB" sz="1000" dirty="0" err="1"/>
              <a:t>PowerPlan</a:t>
            </a:r>
            <a:endParaRPr lang="en-US" sz="1000" dirty="0"/>
          </a:p>
        </p:txBody>
      </p:sp>
      <p:sp>
        <p:nvSpPr>
          <p:cNvPr id="21" name="TextBox 20">
            <a:extLst>
              <a:ext uri="{FF2B5EF4-FFF2-40B4-BE49-F238E27FC236}">
                <a16:creationId xmlns:a16="http://schemas.microsoft.com/office/drawing/2014/main" id="{767E6802-F46D-435D-8DFF-45D058F84952}"/>
              </a:ext>
            </a:extLst>
          </p:cNvPr>
          <p:cNvSpPr txBox="1"/>
          <p:nvPr/>
        </p:nvSpPr>
        <p:spPr>
          <a:xfrm>
            <a:off x="5894936" y="2623804"/>
            <a:ext cx="2362756" cy="246221"/>
          </a:xfrm>
          <a:prstGeom prst="rect">
            <a:avLst/>
          </a:prstGeom>
          <a:noFill/>
        </p:spPr>
        <p:txBody>
          <a:bodyPr wrap="square" rtlCol="0">
            <a:spAutoFit/>
          </a:bodyPr>
          <a:lstStyle/>
          <a:p>
            <a:r>
              <a:rPr lang="en-GB" sz="1000" dirty="0"/>
              <a:t>Fig: Pin Placement</a:t>
            </a:r>
            <a:endParaRPr lang="en-US" sz="1000" dirty="0"/>
          </a:p>
        </p:txBody>
      </p:sp>
      <p:sp>
        <p:nvSpPr>
          <p:cNvPr id="22" name="TextBox 21">
            <a:extLst>
              <a:ext uri="{FF2B5EF4-FFF2-40B4-BE49-F238E27FC236}">
                <a16:creationId xmlns:a16="http://schemas.microsoft.com/office/drawing/2014/main" id="{26F5C715-E37D-4AE6-8F90-C8519832492A}"/>
              </a:ext>
            </a:extLst>
          </p:cNvPr>
          <p:cNvSpPr txBox="1"/>
          <p:nvPr/>
        </p:nvSpPr>
        <p:spPr>
          <a:xfrm>
            <a:off x="5894936" y="4897278"/>
            <a:ext cx="2362756" cy="246221"/>
          </a:xfrm>
          <a:prstGeom prst="rect">
            <a:avLst/>
          </a:prstGeom>
          <a:noFill/>
        </p:spPr>
        <p:txBody>
          <a:bodyPr wrap="square" rtlCol="0">
            <a:spAutoFit/>
          </a:bodyPr>
          <a:lstStyle/>
          <a:p>
            <a:r>
              <a:rPr lang="en-GB" sz="1000" dirty="0"/>
              <a:t>Fig: Placement</a:t>
            </a:r>
            <a:endParaRPr lang="en-US" sz="1000" dirty="0"/>
          </a:p>
        </p:txBody>
      </p:sp>
    </p:spTree>
    <p:extLst>
      <p:ext uri="{BB962C8B-B14F-4D97-AF65-F5344CB8AC3E}">
        <p14:creationId xmlns:p14="http://schemas.microsoft.com/office/powerpoint/2010/main" val="2184651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A0CC3EC-A9DE-9442-2FFF-98521F9E90C7}"/>
              </a:ext>
            </a:extLst>
          </p:cNvPr>
          <p:cNvSpPr>
            <a:spLocks noGrp="1"/>
          </p:cNvSpPr>
          <p:nvPr>
            <p:ph type="ctrTitle" idx="6"/>
          </p:nvPr>
        </p:nvSpPr>
        <p:spPr>
          <a:xfrm>
            <a:off x="420801" y="99651"/>
            <a:ext cx="3792863" cy="451234"/>
          </a:xfrm>
        </p:spPr>
        <p:txBody>
          <a:bodyPr/>
          <a:lstStyle/>
          <a:p>
            <a:r>
              <a:rPr lang="en-GB" dirty="0"/>
              <a:t>PNR</a:t>
            </a:r>
            <a:endParaRPr lang="en-US" dirty="0"/>
          </a:p>
        </p:txBody>
      </p:sp>
      <p:sp>
        <p:nvSpPr>
          <p:cNvPr id="20" name="TextBox 19">
            <a:extLst>
              <a:ext uri="{FF2B5EF4-FFF2-40B4-BE49-F238E27FC236}">
                <a16:creationId xmlns:a16="http://schemas.microsoft.com/office/drawing/2014/main" id="{525D72FF-2817-46A7-BC79-888F0D53E3AC}"/>
              </a:ext>
            </a:extLst>
          </p:cNvPr>
          <p:cNvSpPr txBox="1"/>
          <p:nvPr/>
        </p:nvSpPr>
        <p:spPr>
          <a:xfrm>
            <a:off x="1255994" y="3486822"/>
            <a:ext cx="579480" cy="246221"/>
          </a:xfrm>
          <a:prstGeom prst="rect">
            <a:avLst/>
          </a:prstGeom>
          <a:noFill/>
        </p:spPr>
        <p:txBody>
          <a:bodyPr wrap="square" rtlCol="0">
            <a:spAutoFit/>
          </a:bodyPr>
          <a:lstStyle/>
          <a:p>
            <a:r>
              <a:rPr lang="en-GB" sz="1000" dirty="0"/>
              <a:t>Fig1</a:t>
            </a:r>
            <a:endParaRPr lang="en-US" sz="1000" dirty="0"/>
          </a:p>
        </p:txBody>
      </p:sp>
      <p:sp>
        <p:nvSpPr>
          <p:cNvPr id="15" name="TextBox 14">
            <a:extLst>
              <a:ext uri="{FF2B5EF4-FFF2-40B4-BE49-F238E27FC236}">
                <a16:creationId xmlns:a16="http://schemas.microsoft.com/office/drawing/2014/main" id="{21459D38-C837-46AB-88A8-CD2C2E9E7C81}"/>
              </a:ext>
            </a:extLst>
          </p:cNvPr>
          <p:cNvSpPr txBox="1"/>
          <p:nvPr/>
        </p:nvSpPr>
        <p:spPr>
          <a:xfrm>
            <a:off x="-358336" y="443462"/>
            <a:ext cx="9143999" cy="307777"/>
          </a:xfrm>
          <a:prstGeom prst="rect">
            <a:avLst/>
          </a:prstGeom>
          <a:noFill/>
        </p:spPr>
        <p:txBody>
          <a:bodyPr wrap="square" rtlCol="0">
            <a:spAutoFit/>
          </a:bodyPr>
          <a:lstStyle/>
          <a:p>
            <a:pPr algn="ctr"/>
            <a:r>
              <a:rPr lang="en-GB" b="1" dirty="0"/>
              <a:t>Static Time Analysis</a:t>
            </a:r>
            <a:endParaRPr lang="en-US" b="1" dirty="0"/>
          </a:p>
        </p:txBody>
      </p:sp>
      <p:pic>
        <p:nvPicPr>
          <p:cNvPr id="10" name="Picture 9">
            <a:extLst>
              <a:ext uri="{FF2B5EF4-FFF2-40B4-BE49-F238E27FC236}">
                <a16:creationId xmlns:a16="http://schemas.microsoft.com/office/drawing/2014/main" id="{CE71F993-F79D-4BD1-9E3B-ACE63BC4D6CB}"/>
              </a:ext>
            </a:extLst>
          </p:cNvPr>
          <p:cNvPicPr>
            <a:picLocks noChangeAspect="1"/>
          </p:cNvPicPr>
          <p:nvPr/>
        </p:nvPicPr>
        <p:blipFill>
          <a:blip r:embed="rId2"/>
          <a:stretch>
            <a:fillRect/>
          </a:stretch>
        </p:blipFill>
        <p:spPr>
          <a:xfrm>
            <a:off x="361928" y="833977"/>
            <a:ext cx="3136682" cy="2631662"/>
          </a:xfrm>
          <a:prstGeom prst="rect">
            <a:avLst/>
          </a:prstGeom>
        </p:spPr>
      </p:pic>
      <p:pic>
        <p:nvPicPr>
          <p:cNvPr id="13" name="Picture 12">
            <a:extLst>
              <a:ext uri="{FF2B5EF4-FFF2-40B4-BE49-F238E27FC236}">
                <a16:creationId xmlns:a16="http://schemas.microsoft.com/office/drawing/2014/main" id="{0AE09BDF-64B9-4F3E-9FEB-0217771C52D0}"/>
              </a:ext>
            </a:extLst>
          </p:cNvPr>
          <p:cNvPicPr>
            <a:picLocks noChangeAspect="1"/>
          </p:cNvPicPr>
          <p:nvPr/>
        </p:nvPicPr>
        <p:blipFill>
          <a:blip r:embed="rId3"/>
          <a:stretch>
            <a:fillRect/>
          </a:stretch>
        </p:blipFill>
        <p:spPr>
          <a:xfrm>
            <a:off x="5396085" y="828480"/>
            <a:ext cx="3360458" cy="2637159"/>
          </a:xfrm>
          <a:prstGeom prst="rect">
            <a:avLst/>
          </a:prstGeom>
        </p:spPr>
      </p:pic>
      <p:sp>
        <p:nvSpPr>
          <p:cNvPr id="23" name="TextBox 22">
            <a:extLst>
              <a:ext uri="{FF2B5EF4-FFF2-40B4-BE49-F238E27FC236}">
                <a16:creationId xmlns:a16="http://schemas.microsoft.com/office/drawing/2014/main" id="{C4043220-5AD8-4BE6-8C83-8AD24A47B332}"/>
              </a:ext>
            </a:extLst>
          </p:cNvPr>
          <p:cNvSpPr txBox="1"/>
          <p:nvPr/>
        </p:nvSpPr>
        <p:spPr>
          <a:xfrm>
            <a:off x="6707909" y="3488467"/>
            <a:ext cx="579480" cy="246221"/>
          </a:xfrm>
          <a:prstGeom prst="rect">
            <a:avLst/>
          </a:prstGeom>
          <a:noFill/>
        </p:spPr>
        <p:txBody>
          <a:bodyPr wrap="square" rtlCol="0">
            <a:spAutoFit/>
          </a:bodyPr>
          <a:lstStyle/>
          <a:p>
            <a:r>
              <a:rPr lang="en-GB" sz="1000" dirty="0"/>
              <a:t>Fig2</a:t>
            </a:r>
            <a:endParaRPr lang="en-US" sz="1000" dirty="0"/>
          </a:p>
        </p:txBody>
      </p:sp>
      <p:sp>
        <p:nvSpPr>
          <p:cNvPr id="17" name="TextBox 16">
            <a:extLst>
              <a:ext uri="{FF2B5EF4-FFF2-40B4-BE49-F238E27FC236}">
                <a16:creationId xmlns:a16="http://schemas.microsoft.com/office/drawing/2014/main" id="{DB4AFFED-5C7E-47AB-990F-F1119A9A4077}"/>
              </a:ext>
            </a:extLst>
          </p:cNvPr>
          <p:cNvSpPr txBox="1"/>
          <p:nvPr/>
        </p:nvSpPr>
        <p:spPr>
          <a:xfrm>
            <a:off x="361928" y="3877857"/>
            <a:ext cx="8648583" cy="830997"/>
          </a:xfrm>
          <a:prstGeom prst="rect">
            <a:avLst/>
          </a:prstGeom>
          <a:noFill/>
        </p:spPr>
        <p:txBody>
          <a:bodyPr wrap="square" rtlCol="0">
            <a:spAutoFit/>
          </a:bodyPr>
          <a:lstStyle/>
          <a:p>
            <a:r>
              <a:rPr lang="en-GB" sz="1200" dirty="0"/>
              <a:t>Fig1 is the summary of existing setup and DRV violations in the pre-CTS stage. In the summary report, there is a negative value in </a:t>
            </a:r>
            <a:r>
              <a:rPr lang="en-GB" sz="1200" b="1" dirty="0" err="1"/>
              <a:t>max_tran</a:t>
            </a:r>
            <a:r>
              <a:rPr lang="en-GB" sz="1200" dirty="0"/>
              <a:t> which indicates that there is a violation.</a:t>
            </a:r>
          </a:p>
          <a:p>
            <a:r>
              <a:rPr lang="en-GB" sz="1200" dirty="0"/>
              <a:t>So, to solve this violation </a:t>
            </a:r>
            <a:r>
              <a:rPr lang="en-GB" sz="1200" b="1" dirty="0" err="1"/>
              <a:t>optDesign</a:t>
            </a:r>
            <a:r>
              <a:rPr lang="en-GB" sz="1200" b="1" dirty="0"/>
              <a:t> –</a:t>
            </a:r>
            <a:r>
              <a:rPr lang="en-GB" sz="1200" b="1" dirty="0" err="1"/>
              <a:t>preCTS</a:t>
            </a:r>
            <a:r>
              <a:rPr lang="en-GB" sz="1200" dirty="0"/>
              <a:t> command is used in encounter terminal for </a:t>
            </a:r>
            <a:r>
              <a:rPr lang="en-GB" sz="1200" dirty="0" err="1"/>
              <a:t>optimization.Optimized</a:t>
            </a:r>
            <a:r>
              <a:rPr lang="en-GB" sz="1200" dirty="0"/>
              <a:t> summary reports is in fig2.</a:t>
            </a:r>
            <a:endParaRPr lang="en-US" sz="1200" dirty="0"/>
          </a:p>
        </p:txBody>
      </p:sp>
    </p:spTree>
    <p:extLst>
      <p:ext uri="{BB962C8B-B14F-4D97-AF65-F5344CB8AC3E}">
        <p14:creationId xmlns:p14="http://schemas.microsoft.com/office/powerpoint/2010/main" val="1631261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A0CC3EC-A9DE-9442-2FFF-98521F9E90C7}"/>
              </a:ext>
            </a:extLst>
          </p:cNvPr>
          <p:cNvSpPr>
            <a:spLocks noGrp="1"/>
          </p:cNvSpPr>
          <p:nvPr>
            <p:ph type="ctrTitle" idx="6"/>
          </p:nvPr>
        </p:nvSpPr>
        <p:spPr>
          <a:xfrm>
            <a:off x="420801" y="99651"/>
            <a:ext cx="3792863" cy="451234"/>
          </a:xfrm>
        </p:spPr>
        <p:txBody>
          <a:bodyPr/>
          <a:lstStyle/>
          <a:p>
            <a:r>
              <a:rPr lang="en-GB" dirty="0"/>
              <a:t>PNR</a:t>
            </a:r>
            <a:endParaRPr lang="en-US" dirty="0"/>
          </a:p>
        </p:txBody>
      </p:sp>
      <p:sp>
        <p:nvSpPr>
          <p:cNvPr id="15" name="TextBox 14">
            <a:extLst>
              <a:ext uri="{FF2B5EF4-FFF2-40B4-BE49-F238E27FC236}">
                <a16:creationId xmlns:a16="http://schemas.microsoft.com/office/drawing/2014/main" id="{21459D38-C837-46AB-88A8-CD2C2E9E7C81}"/>
              </a:ext>
            </a:extLst>
          </p:cNvPr>
          <p:cNvSpPr txBox="1"/>
          <p:nvPr/>
        </p:nvSpPr>
        <p:spPr>
          <a:xfrm>
            <a:off x="-358336" y="443462"/>
            <a:ext cx="9143999" cy="307777"/>
          </a:xfrm>
          <a:prstGeom prst="rect">
            <a:avLst/>
          </a:prstGeom>
          <a:noFill/>
        </p:spPr>
        <p:txBody>
          <a:bodyPr wrap="square" rtlCol="0">
            <a:spAutoFit/>
          </a:bodyPr>
          <a:lstStyle/>
          <a:p>
            <a:pPr algn="ctr"/>
            <a:r>
              <a:rPr lang="en-GB" b="1" dirty="0"/>
              <a:t>Clock Tree Synthesis</a:t>
            </a:r>
            <a:endParaRPr lang="en-US" b="1" dirty="0"/>
          </a:p>
        </p:txBody>
      </p:sp>
      <p:sp>
        <p:nvSpPr>
          <p:cNvPr id="17" name="TextBox 16">
            <a:extLst>
              <a:ext uri="{FF2B5EF4-FFF2-40B4-BE49-F238E27FC236}">
                <a16:creationId xmlns:a16="http://schemas.microsoft.com/office/drawing/2014/main" id="{DB4AFFED-5C7E-47AB-990F-F1119A9A4077}"/>
              </a:ext>
            </a:extLst>
          </p:cNvPr>
          <p:cNvSpPr txBox="1"/>
          <p:nvPr/>
        </p:nvSpPr>
        <p:spPr>
          <a:xfrm>
            <a:off x="420801" y="4469205"/>
            <a:ext cx="8648583" cy="461665"/>
          </a:xfrm>
          <a:prstGeom prst="rect">
            <a:avLst/>
          </a:prstGeom>
          <a:noFill/>
        </p:spPr>
        <p:txBody>
          <a:bodyPr wrap="square" rtlCol="0">
            <a:spAutoFit/>
          </a:bodyPr>
          <a:lstStyle/>
          <a:p>
            <a:r>
              <a:rPr lang="en-GB" sz="1200" dirty="0"/>
              <a:t>After optimizing the design in placement stage, clock tree is needed to built in the design for balancing clock skew and latency. It is built using a clock buffer or inverter cells.</a:t>
            </a:r>
            <a:endParaRPr lang="en-US" sz="1200" dirty="0"/>
          </a:p>
        </p:txBody>
      </p:sp>
      <p:pic>
        <p:nvPicPr>
          <p:cNvPr id="3" name="Picture 2">
            <a:extLst>
              <a:ext uri="{FF2B5EF4-FFF2-40B4-BE49-F238E27FC236}">
                <a16:creationId xmlns:a16="http://schemas.microsoft.com/office/drawing/2014/main" id="{E7D21D4C-A5CC-44B9-8A29-E7EFAFAA0BAB}"/>
              </a:ext>
            </a:extLst>
          </p:cNvPr>
          <p:cNvPicPr>
            <a:picLocks noChangeAspect="1"/>
          </p:cNvPicPr>
          <p:nvPr/>
        </p:nvPicPr>
        <p:blipFill>
          <a:blip r:embed="rId2"/>
          <a:stretch>
            <a:fillRect/>
          </a:stretch>
        </p:blipFill>
        <p:spPr>
          <a:xfrm>
            <a:off x="939845" y="751239"/>
            <a:ext cx="6547638" cy="3580739"/>
          </a:xfrm>
          <a:prstGeom prst="rect">
            <a:avLst/>
          </a:prstGeom>
        </p:spPr>
      </p:pic>
    </p:spTree>
    <p:extLst>
      <p:ext uri="{BB962C8B-B14F-4D97-AF65-F5344CB8AC3E}">
        <p14:creationId xmlns:p14="http://schemas.microsoft.com/office/powerpoint/2010/main" val="3421522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A0CC3EC-A9DE-9442-2FFF-98521F9E90C7}"/>
              </a:ext>
            </a:extLst>
          </p:cNvPr>
          <p:cNvSpPr>
            <a:spLocks noGrp="1"/>
          </p:cNvSpPr>
          <p:nvPr>
            <p:ph type="ctrTitle" idx="6"/>
          </p:nvPr>
        </p:nvSpPr>
        <p:spPr>
          <a:xfrm>
            <a:off x="420801" y="99651"/>
            <a:ext cx="3792863" cy="451234"/>
          </a:xfrm>
        </p:spPr>
        <p:txBody>
          <a:bodyPr/>
          <a:lstStyle/>
          <a:p>
            <a:r>
              <a:rPr lang="en-GB" dirty="0"/>
              <a:t>PNR</a:t>
            </a:r>
            <a:endParaRPr lang="en-US" dirty="0"/>
          </a:p>
        </p:txBody>
      </p:sp>
      <p:sp>
        <p:nvSpPr>
          <p:cNvPr id="15" name="TextBox 14">
            <a:extLst>
              <a:ext uri="{FF2B5EF4-FFF2-40B4-BE49-F238E27FC236}">
                <a16:creationId xmlns:a16="http://schemas.microsoft.com/office/drawing/2014/main" id="{21459D38-C837-46AB-88A8-CD2C2E9E7C81}"/>
              </a:ext>
            </a:extLst>
          </p:cNvPr>
          <p:cNvSpPr txBox="1"/>
          <p:nvPr/>
        </p:nvSpPr>
        <p:spPr>
          <a:xfrm>
            <a:off x="-358336" y="396996"/>
            <a:ext cx="9143999" cy="307777"/>
          </a:xfrm>
          <a:prstGeom prst="rect">
            <a:avLst/>
          </a:prstGeom>
          <a:noFill/>
        </p:spPr>
        <p:txBody>
          <a:bodyPr wrap="square" rtlCol="0">
            <a:spAutoFit/>
          </a:bodyPr>
          <a:lstStyle/>
          <a:p>
            <a:pPr algn="ctr"/>
            <a:r>
              <a:rPr lang="en-GB" b="1" dirty="0"/>
              <a:t>Routing</a:t>
            </a:r>
            <a:endParaRPr lang="en-US" b="1" dirty="0"/>
          </a:p>
        </p:txBody>
      </p:sp>
      <p:sp>
        <p:nvSpPr>
          <p:cNvPr id="17" name="TextBox 16">
            <a:extLst>
              <a:ext uri="{FF2B5EF4-FFF2-40B4-BE49-F238E27FC236}">
                <a16:creationId xmlns:a16="http://schemas.microsoft.com/office/drawing/2014/main" id="{DB4AFFED-5C7E-47AB-990F-F1119A9A4077}"/>
              </a:ext>
            </a:extLst>
          </p:cNvPr>
          <p:cNvSpPr txBox="1"/>
          <p:nvPr/>
        </p:nvSpPr>
        <p:spPr>
          <a:xfrm>
            <a:off x="420801" y="4451807"/>
            <a:ext cx="8237424" cy="461665"/>
          </a:xfrm>
          <a:prstGeom prst="rect">
            <a:avLst/>
          </a:prstGeom>
          <a:noFill/>
        </p:spPr>
        <p:txBody>
          <a:bodyPr wrap="square" rtlCol="0">
            <a:spAutoFit/>
          </a:bodyPr>
          <a:lstStyle/>
          <a:p>
            <a:r>
              <a:rPr lang="en-GB" sz="1200" dirty="0"/>
              <a:t>Pre-CTS optimization is done in placement stage and after then we built the clock tree in CTS </a:t>
            </a:r>
            <a:r>
              <a:rPr lang="en-GB" sz="1200" dirty="0" err="1"/>
              <a:t>stage.Now</a:t>
            </a:r>
            <a:r>
              <a:rPr lang="en-GB" sz="1200" dirty="0"/>
              <a:t>, we need to perform detailed routing.</a:t>
            </a:r>
            <a:endParaRPr lang="en-US" sz="1200" dirty="0"/>
          </a:p>
        </p:txBody>
      </p:sp>
      <p:pic>
        <p:nvPicPr>
          <p:cNvPr id="4" name="Picture 3">
            <a:extLst>
              <a:ext uri="{FF2B5EF4-FFF2-40B4-BE49-F238E27FC236}">
                <a16:creationId xmlns:a16="http://schemas.microsoft.com/office/drawing/2014/main" id="{A08E9DCD-8A39-4ED6-AE3B-F3D87D6D992C}"/>
              </a:ext>
            </a:extLst>
          </p:cNvPr>
          <p:cNvPicPr>
            <a:picLocks noChangeAspect="1"/>
          </p:cNvPicPr>
          <p:nvPr/>
        </p:nvPicPr>
        <p:blipFill>
          <a:blip r:embed="rId2"/>
          <a:stretch>
            <a:fillRect/>
          </a:stretch>
        </p:blipFill>
        <p:spPr>
          <a:xfrm>
            <a:off x="1124331" y="691693"/>
            <a:ext cx="6895337" cy="3760114"/>
          </a:xfrm>
          <a:prstGeom prst="rect">
            <a:avLst/>
          </a:prstGeom>
        </p:spPr>
      </p:pic>
    </p:spTree>
    <p:extLst>
      <p:ext uri="{BB962C8B-B14F-4D97-AF65-F5344CB8AC3E}">
        <p14:creationId xmlns:p14="http://schemas.microsoft.com/office/powerpoint/2010/main" val="3558129306"/>
      </p:ext>
    </p:extLst>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385</TotalTime>
  <Words>992</Words>
  <Application>Microsoft Office PowerPoint</Application>
  <PresentationFormat>On-screen Show (16:9)</PresentationFormat>
  <Paragraphs>97</Paragraphs>
  <Slides>16</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Roboto</vt:lpstr>
      <vt:lpstr>Catamaran Light</vt:lpstr>
      <vt:lpstr>Livvic</vt:lpstr>
      <vt:lpstr>Fira Sans Extra Condensed Medium</vt:lpstr>
      <vt:lpstr>Engineering Project Proposal by Slidesgo</vt:lpstr>
      <vt:lpstr>Simple SIMD Processor. </vt:lpstr>
      <vt:lpstr>TABLE OF CONTENTS</vt:lpstr>
      <vt:lpstr>INTRODUCTION </vt:lpstr>
      <vt:lpstr>DESIGN OF ALU</vt:lpstr>
      <vt:lpstr>SYNTHESIS</vt:lpstr>
      <vt:lpstr>PowerPoint Presentation</vt:lpstr>
      <vt:lpstr>PNR</vt:lpstr>
      <vt:lpstr>PNR</vt:lpstr>
      <vt:lpstr>PNR</vt:lpstr>
      <vt:lpstr>PNR</vt:lpstr>
      <vt:lpstr>PNR</vt:lpstr>
      <vt:lpstr>PNR</vt:lpstr>
      <vt:lpstr>Physical Verification</vt:lpstr>
      <vt:lpstr>CONCLUSION &amp; FUTURE OUTCOMES</vt:lpstr>
      <vt:lpstr>THANK YOU</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Simple SIMD Processor.</dc:title>
  <dc:creator>User</dc:creator>
  <cp:lastModifiedBy>Tanvir Hoque</cp:lastModifiedBy>
  <cp:revision>27</cp:revision>
  <dcterms:modified xsi:type="dcterms:W3CDTF">2023-02-11T17:42:41Z</dcterms:modified>
</cp:coreProperties>
</file>